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93" r:id="rId3"/>
    <p:sldId id="394" r:id="rId4"/>
    <p:sldId id="395" r:id="rId5"/>
    <p:sldId id="396" r:id="rId6"/>
    <p:sldId id="397" r:id="rId7"/>
    <p:sldId id="398" r:id="rId8"/>
    <p:sldId id="391" r:id="rId9"/>
    <p:sldId id="399" r:id="rId10"/>
    <p:sldId id="400" r:id="rId11"/>
    <p:sldId id="265" r:id="rId12"/>
    <p:sldId id="342" r:id="rId13"/>
    <p:sldId id="268" r:id="rId14"/>
    <p:sldId id="392" r:id="rId15"/>
    <p:sldId id="402" r:id="rId16"/>
    <p:sldId id="348" r:id="rId17"/>
    <p:sldId id="368" r:id="rId18"/>
    <p:sldId id="372" r:id="rId19"/>
    <p:sldId id="374" r:id="rId20"/>
    <p:sldId id="376" r:id="rId21"/>
    <p:sldId id="378" r:id="rId22"/>
    <p:sldId id="404" r:id="rId23"/>
    <p:sldId id="382" r:id="rId24"/>
    <p:sldId id="386" r:id="rId25"/>
    <p:sldId id="384" r:id="rId26"/>
    <p:sldId id="401" r:id="rId27"/>
    <p:sldId id="297" r:id="rId28"/>
    <p:sldId id="298" r:id="rId29"/>
    <p:sldId id="311" r:id="rId30"/>
    <p:sldId id="349" r:id="rId31"/>
    <p:sldId id="344" r:id="rId32"/>
    <p:sldId id="350" r:id="rId33"/>
    <p:sldId id="387" r:id="rId34"/>
    <p:sldId id="388" r:id="rId35"/>
    <p:sldId id="389" r:id="rId36"/>
    <p:sldId id="370" r:id="rId37"/>
    <p:sldId id="371" r:id="rId38"/>
    <p:sldId id="363" r:id="rId39"/>
    <p:sldId id="403" r:id="rId40"/>
    <p:sldId id="35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9" autoAdjust="0"/>
    <p:restoredTop sz="84433" autoAdjust="0"/>
  </p:normalViewPr>
  <p:slideViewPr>
    <p:cSldViewPr snapToGrid="0">
      <p:cViewPr varScale="1">
        <p:scale>
          <a:sx n="49" d="100"/>
          <a:sy n="49" d="100"/>
        </p:scale>
        <p:origin x="91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B5281-DE0E-4CBD-ADEA-A1521E37700D}"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2A337-F0E0-4C73-BF9E-BCA4B91EF4F7}" type="slidenum">
              <a:rPr lang="en-US" smtClean="0"/>
              <a:t>‹#›</a:t>
            </a:fld>
            <a:endParaRPr lang="en-US"/>
          </a:p>
        </p:txBody>
      </p:sp>
    </p:spTree>
    <p:extLst>
      <p:ext uri="{BB962C8B-B14F-4D97-AF65-F5344CB8AC3E}">
        <p14:creationId xmlns:p14="http://schemas.microsoft.com/office/powerpoint/2010/main" val="13449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are:</a:t>
            </a:r>
          </a:p>
          <a:p>
            <a:pPr marL="228600" indent="-228600">
              <a:buFont typeface="+mj-lt"/>
              <a:buAutoNum type="arabicPeriod"/>
            </a:pPr>
            <a:r>
              <a:rPr lang="en-US" dirty="0"/>
              <a:t>Define palliative care. (Note: the NCP definition will be discussed in this presentation)</a:t>
            </a:r>
          </a:p>
          <a:p>
            <a:pPr marL="228600" indent="-228600">
              <a:buFont typeface="+mj-lt"/>
              <a:buAutoNum type="arabicPeriod"/>
            </a:pPr>
            <a:r>
              <a:rPr lang="en-US" dirty="0"/>
              <a:t>Explain how the 4th edition of the National Consensus Project’s Clinical Practice Guidelines for Quality Palliative Care (NCP Guidelines) was developed.</a:t>
            </a:r>
          </a:p>
          <a:p>
            <a:pPr marL="228600" indent="-228600">
              <a:buFont typeface="+mj-lt"/>
              <a:buAutoNum type="arabicPeriod"/>
            </a:pPr>
            <a:r>
              <a:rPr lang="en-US" dirty="0"/>
              <a:t>Describe the eight domains of the NCP Guidelines and what’s new in the 4th edition. </a:t>
            </a:r>
          </a:p>
          <a:p>
            <a:pPr marL="228600" indent="-228600">
              <a:buFont typeface="+mj-lt"/>
              <a:buAutoNum type="arabicPeriod"/>
            </a:pPr>
            <a:r>
              <a:rPr lang="en-US" dirty="0"/>
              <a:t>Identify strategies to implement the NCP Guidelines within your health care team and organization. </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a:t>
            </a:fld>
            <a:endParaRPr lang="en-US"/>
          </a:p>
        </p:txBody>
      </p:sp>
    </p:spTree>
    <p:extLst>
      <p:ext uri="{BB962C8B-B14F-4D97-AF65-F5344CB8AC3E}">
        <p14:creationId xmlns:p14="http://schemas.microsoft.com/office/powerpoint/2010/main" val="94619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MS PGothic" panose="020B0600070205080204" pitchFamily="34" charset="-128"/>
                <a:cs typeface="Tahoma" panose="020B0604030504040204" pitchFamily="34" charset="0"/>
              </a:rPr>
              <a:t>The 4</a:t>
            </a:r>
            <a:r>
              <a:rPr lang="en-US" altLang="en-US" sz="1200" baseline="30000" dirty="0">
                <a:ea typeface="MS PGothic" panose="020B0600070205080204" pitchFamily="34" charset="-128"/>
                <a:cs typeface="Tahoma" panose="020B0604030504040204" pitchFamily="34" charset="0"/>
              </a:rPr>
              <a:t>th</a:t>
            </a:r>
            <a:r>
              <a:rPr lang="en-US" altLang="en-US" sz="1200" dirty="0">
                <a:ea typeface="MS PGothic" panose="020B0600070205080204" pitchFamily="34" charset="-128"/>
                <a:cs typeface="Tahoma" panose="020B0604030504040204" pitchFamily="34" charset="0"/>
              </a:rPr>
              <a:t> edition of the NCP Guidelines was greatly expanded to improve access to quality palliative care for </a:t>
            </a:r>
            <a:r>
              <a:rPr lang="en-US" altLang="en-US" sz="1200" u="sng" dirty="0">
                <a:ea typeface="MS PGothic" panose="020B0600070205080204" pitchFamily="34" charset="-128"/>
                <a:cs typeface="Tahoma" panose="020B0604030504040204" pitchFamily="34" charset="0"/>
              </a:rPr>
              <a:t>all people with serious illness</a:t>
            </a:r>
            <a:r>
              <a:rPr lang="en-US" altLang="en-US" sz="1200" dirty="0">
                <a:ea typeface="MS PGothic" panose="020B0600070205080204" pitchFamily="34" charset="-128"/>
                <a:cs typeface="Tahoma" panose="020B0604030504040204" pitchFamily="34" charset="0"/>
              </a:rPr>
              <a:t>, regardless of setting, diagnosis, prognosis, or age.  This edition is for all clinicians who care for seriously ill patients, and not just for palliative care specialists.  The 4</a:t>
            </a:r>
            <a:r>
              <a:rPr lang="en-US" altLang="en-US" sz="1200" baseline="30000" dirty="0">
                <a:ea typeface="MS PGothic" panose="020B0600070205080204" pitchFamily="34" charset="-128"/>
                <a:cs typeface="Tahoma" panose="020B0604030504040204" pitchFamily="34" charset="0"/>
              </a:rPr>
              <a:t>th</a:t>
            </a:r>
            <a:r>
              <a:rPr lang="en-US" altLang="en-US" sz="1200" dirty="0">
                <a:ea typeface="MS PGothic" panose="020B0600070205080204" pitchFamily="34" charset="-128"/>
                <a:cs typeface="Tahoma" panose="020B0604030504040204" pitchFamily="34" charset="0"/>
              </a:rPr>
              <a:t> edition provides the essential elements of what all clinicians (specialists and primary care) can do to provide quality palliative care.  The development and dissemination of this edition was f</a:t>
            </a:r>
            <a:r>
              <a:rPr lang="en-US" sz="1200" dirty="0">
                <a:ea typeface="ＭＳ Ｐゴシック" charset="-128"/>
                <a:cs typeface="Tahoma"/>
              </a:rPr>
              <a:t>unded by the Gordon and Betty Moore Foundation and published by the National Coalition for Hospice and Palliative Care. The leadership for the 4</a:t>
            </a:r>
            <a:r>
              <a:rPr lang="en-US" sz="1200" baseline="30000" dirty="0">
                <a:ea typeface="ＭＳ Ｐゴシック" charset="-128"/>
                <a:cs typeface="Tahoma"/>
              </a:rPr>
              <a:t>th</a:t>
            </a:r>
            <a:r>
              <a:rPr lang="en-US" sz="1200" dirty="0">
                <a:ea typeface="ＭＳ Ｐゴシック" charset="-128"/>
                <a:cs typeface="Tahoma"/>
              </a:rPr>
              <a:t> edition consisted of 16 national organizations in addition to the Coalition staff and the NCP writer/editor.  </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11</a:t>
            </a:fld>
            <a:endParaRPr lang="en-US"/>
          </a:p>
        </p:txBody>
      </p:sp>
    </p:spTree>
    <p:extLst>
      <p:ext uri="{BB962C8B-B14F-4D97-AF65-F5344CB8AC3E}">
        <p14:creationId xmlns:p14="http://schemas.microsoft.com/office/powerpoint/2010/main" val="81172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65F7292-0E34-4BAA-918D-1D7B3196A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7031B9-BD1D-4685-9A03-119971F12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These are the 16 national organizations who provided the leadership of the National Consensus Project to develop the 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Each organization provided representatives to serve on the NCP Steering Committee and NCP Writing Workgroup.</a:t>
            </a:r>
          </a:p>
        </p:txBody>
      </p:sp>
      <p:sp>
        <p:nvSpPr>
          <p:cNvPr id="6148" name="Slide Number Placeholder 3">
            <a:extLst>
              <a:ext uri="{FF2B5EF4-FFF2-40B4-BE49-F238E27FC236}">
                <a16:creationId xmlns:a16="http://schemas.microsoft.com/office/drawing/2014/main" id="{4B488A96-A132-49F8-B261-A67F295DD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DC88B2-50AB-4A0C-9016-AF47278FBE89}"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629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slide provides a visual overview of how the 4</a:t>
            </a:r>
            <a:r>
              <a:rPr lang="en-US" baseline="30000" dirty="0"/>
              <a:t>th</a:t>
            </a:r>
            <a:r>
              <a:rPr lang="en-US" dirty="0"/>
              <a:t> edition was developed.  Interesting to note, the original goal and intent was to develop guidelines for community-based palliative care.  When this project was officially launched with a National Stakeholder Strategic Directions Summit, a key decision was made have one unified set of guidelines that would serve to improve quality palliative care for all people living with serious illness regardless of setting, age, diagnosis, or prognosis.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From that point, the actual writing, reviews, revisions, approval, and consensus process was a year-long effort.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Also, a systematic review of the research evidence was added to the original project scope and conducted by the RAND corporation that will be highlighted later in this presentation.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Before the guidelines were published, more than 80 national organizations endorsed the guidelines which are listed in the Appendix section of the guidelines and on the NCP website.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4</a:t>
            </a:r>
            <a:r>
              <a:rPr lang="en-US" baseline="30000" dirty="0"/>
              <a:t>th</a:t>
            </a:r>
            <a:r>
              <a:rPr lang="en-US" dirty="0"/>
              <a:t> edition was officially published on Oct. 31, 2018.  </a:t>
            </a:r>
          </a:p>
        </p:txBody>
      </p:sp>
      <p:sp>
        <p:nvSpPr>
          <p:cNvPr id="4" name="Slide Number Placeholder 3"/>
          <p:cNvSpPr>
            <a:spLocks noGrp="1"/>
          </p:cNvSpPr>
          <p:nvPr>
            <p:ph type="sldNum" sz="quarter" idx="5"/>
          </p:nvPr>
        </p:nvSpPr>
        <p:spPr/>
        <p:txBody>
          <a:bodyPr/>
          <a:lstStyle/>
          <a:p>
            <a:fld id="{83E2A337-F0E0-4C73-BF9E-BCA4B91EF4F7}" type="slidenum">
              <a:rPr lang="en-US" smtClean="0"/>
              <a:t>13</a:t>
            </a:fld>
            <a:endParaRPr lang="en-US"/>
          </a:p>
        </p:txBody>
      </p:sp>
    </p:spTree>
    <p:extLst>
      <p:ext uri="{BB962C8B-B14F-4D97-AF65-F5344CB8AC3E}">
        <p14:creationId xmlns:p14="http://schemas.microsoft.com/office/powerpoint/2010/main" val="327144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would like to discuss the specific domains and content of the 4</a:t>
            </a:r>
            <a:r>
              <a:rPr lang="en-US" baseline="30000" dirty="0"/>
              <a:t>th</a:t>
            </a:r>
            <a:r>
              <a:rPr lang="en-US" dirty="0"/>
              <a:t> edition – and specifically point out ‘what’s new’ and key revisions made in the new edition for reach domain.  </a:t>
            </a:r>
          </a:p>
        </p:txBody>
      </p:sp>
      <p:sp>
        <p:nvSpPr>
          <p:cNvPr id="4" name="Slide Number Placeholder 3"/>
          <p:cNvSpPr>
            <a:spLocks noGrp="1"/>
          </p:cNvSpPr>
          <p:nvPr>
            <p:ph type="sldNum" sz="quarter" idx="5"/>
          </p:nvPr>
        </p:nvSpPr>
        <p:spPr/>
        <p:txBody>
          <a:bodyPr/>
          <a:lstStyle/>
          <a:p>
            <a:fld id="{83E2A337-F0E0-4C73-BF9E-BCA4B91EF4F7}" type="slidenum">
              <a:rPr lang="en-US" smtClean="0"/>
              <a:t>14</a:t>
            </a:fld>
            <a:endParaRPr lang="en-US"/>
          </a:p>
        </p:txBody>
      </p:sp>
    </p:spTree>
    <p:extLst>
      <p:ext uri="{BB962C8B-B14F-4D97-AF65-F5344CB8AC3E}">
        <p14:creationId xmlns:p14="http://schemas.microsoft.com/office/powerpoint/2010/main" val="407000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NCP Guidelines, 4th edition, are organized into 8 domains which are the same domains featured in the previous editions.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1 is Structure and Processes of Care.  The composition of an interdisciplinary team is outlined, including the professional qualifications, education, training, and support needed to deliver optimal patient- and family-centered care. Domain 1 also defines the elements of the palliative care assessment and care plan, as well as systems and processes specific to palliative care.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2 is Physical Aspects of Care. The palliative care assessment, care planning, and treatment of physical symptoms are described, emphasizing patient- and family-directed holistic care.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3 is Psychological and Psychiatric Aspects of Care. The domain focuses on the processes for systematically assessing and addressing the psychological and psychiatric aspects of care in the context of serious illness.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4 is Social Aspects of Care. This domain outlines the palliative care approach to assessing and addressing patient and family social support needs.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5 is the Spiritual, Religious, and Existential Aspects of Care. The spiritual, religious, and existential aspects of care are described, including the importance of screening for unmet needs.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6 is Cultural Aspects of Care. The domain outlines the ways in which culture influences both palliative care delivery and the experience of that care by the patient and family, from the time of diagnosis through death and bereavement.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7 is Care of the Patient Nearing the End of Life.  Note there was a name change of this domain from the 3</a:t>
            </a:r>
            <a:r>
              <a:rPr lang="en-US" sz="1200" b="0" i="0" u="none" strike="noStrike" kern="1200" baseline="30000" dirty="0">
                <a:solidFill>
                  <a:schemeClr val="tx1"/>
                </a:solidFill>
                <a:latin typeface="+mn-lt"/>
                <a:ea typeface="+mn-ea"/>
                <a:cs typeface="+mn-cs"/>
              </a:rPr>
              <a:t>rd</a:t>
            </a:r>
            <a:r>
              <a:rPr lang="en-US" sz="1200" b="0" i="0" u="none" strike="noStrike" kern="1200" baseline="0" dirty="0">
                <a:solidFill>
                  <a:schemeClr val="tx1"/>
                </a:solidFill>
                <a:latin typeface="+mn-lt"/>
                <a:ea typeface="+mn-ea"/>
                <a:cs typeface="+mn-cs"/>
              </a:rPr>
              <a:t> edition, which was titled: Care of the Patient AT the End of Life. This domain focuses on the symptoms and situations that are common in the final days and weeks of life.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Domain 8 is Ethical and Legal Aspects of Care. Content includes advance care planning, surrogate decision-making, regulatory and legal considerations, and related palliative care issues, focusing on ethical imperatives and processes to support patient autonomy.</a:t>
            </a:r>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15</a:t>
            </a:fld>
            <a:endParaRPr lang="en-US"/>
          </a:p>
        </p:txBody>
      </p:sp>
    </p:spTree>
    <p:extLst>
      <p:ext uri="{BB962C8B-B14F-4D97-AF65-F5344CB8AC3E}">
        <p14:creationId xmlns:p14="http://schemas.microsoft.com/office/powerpoint/2010/main" val="18975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4</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edition was expanded to address the following key themes (the 6 C’s) that were integrated into all eight domains:</a:t>
            </a:r>
          </a:p>
          <a:p>
            <a:r>
              <a:rPr lang="en-US" sz="1200" b="0" i="0" u="none" strike="noStrike" kern="1200" baseline="0" dirty="0">
                <a:solidFill>
                  <a:schemeClr val="tx1"/>
                </a:solidFill>
                <a:latin typeface="+mn-lt"/>
                <a:ea typeface="+mn-ea"/>
                <a:cs typeface="+mn-cs"/>
              </a:rPr>
              <a:t>• The elements of a </a:t>
            </a:r>
            <a:r>
              <a:rPr lang="en-US" sz="1200" b="1" i="0" u="none" strike="noStrike" kern="1200" baseline="0" dirty="0">
                <a:solidFill>
                  <a:schemeClr val="tx1"/>
                </a:solidFill>
                <a:latin typeface="+mn-lt"/>
                <a:ea typeface="+mn-ea"/>
                <a:cs typeface="+mn-cs"/>
              </a:rPr>
              <a:t>comprehensive assessment </a:t>
            </a:r>
            <a:r>
              <a:rPr lang="en-US" sz="1200" b="0" i="0" u="none" strike="noStrike" kern="1200" baseline="0" dirty="0">
                <a:solidFill>
                  <a:schemeClr val="tx1"/>
                </a:solidFill>
                <a:latin typeface="+mn-lt"/>
                <a:ea typeface="+mn-ea"/>
                <a:cs typeface="+mn-cs"/>
              </a:rPr>
              <a:t>are described;</a:t>
            </a:r>
          </a:p>
          <a:p>
            <a:r>
              <a:rPr lang="en-US" sz="1200" b="0" i="0" u="none" strike="noStrike" kern="1200" baseline="0" dirty="0">
                <a:solidFill>
                  <a:schemeClr val="tx1"/>
                </a:solidFill>
                <a:latin typeface="+mn-lt"/>
                <a:ea typeface="+mn-ea"/>
                <a:cs typeface="+mn-cs"/>
              </a:rPr>
              <a:t>• Family </a:t>
            </a:r>
            <a:r>
              <a:rPr lang="en-US" sz="1200" b="1" i="0" u="none" strike="noStrike" kern="1200" baseline="0" dirty="0">
                <a:solidFill>
                  <a:schemeClr val="tx1"/>
                </a:solidFill>
                <a:latin typeface="+mn-lt"/>
                <a:ea typeface="+mn-ea"/>
                <a:cs typeface="+mn-cs"/>
              </a:rPr>
              <a:t>caregiver</a:t>
            </a:r>
            <a:r>
              <a:rPr lang="en-US" sz="1200" b="0" i="0" u="none" strike="noStrike" kern="1200" baseline="0" dirty="0">
                <a:solidFill>
                  <a:schemeClr val="tx1"/>
                </a:solidFill>
                <a:latin typeface="+mn-lt"/>
                <a:ea typeface="+mn-ea"/>
                <a:cs typeface="+mn-cs"/>
              </a:rPr>
              <a:t> assessment, support, and education are referenced; </a:t>
            </a:r>
          </a:p>
          <a:p>
            <a:r>
              <a:rPr lang="en-US" sz="1200" b="0" i="0" u="none" strike="noStrike" kern="1200" baseline="0" dirty="0">
                <a:solidFill>
                  <a:schemeClr val="tx1"/>
                </a:solidFill>
                <a:latin typeface="+mn-lt"/>
                <a:ea typeface="+mn-ea"/>
                <a:cs typeface="+mn-cs"/>
              </a:rPr>
              <a:t>• The essential role of </a:t>
            </a:r>
            <a:r>
              <a:rPr lang="en-US" sz="1200" b="1" i="0" u="none" strike="noStrike" kern="1200" baseline="0" dirty="0">
                <a:solidFill>
                  <a:schemeClr val="tx1"/>
                </a:solidFill>
                <a:latin typeface="+mn-lt"/>
                <a:ea typeface="+mn-ea"/>
                <a:cs typeface="+mn-cs"/>
              </a:rPr>
              <a:t>care coordination</a:t>
            </a:r>
            <a:r>
              <a:rPr lang="en-US" sz="1200" b="0" i="0" u="none" strike="noStrike" kern="1200" baseline="0" dirty="0">
                <a:solidFill>
                  <a:schemeClr val="tx1"/>
                </a:solidFill>
                <a:latin typeface="+mn-lt"/>
                <a:ea typeface="+mn-ea"/>
                <a:cs typeface="+mn-cs"/>
              </a:rPr>
              <a:t>, especially during </a:t>
            </a:r>
            <a:r>
              <a:rPr lang="en-US" sz="1200" b="1" i="0" u="none" strike="noStrike" kern="1200" baseline="0" dirty="0">
                <a:solidFill>
                  <a:schemeClr val="tx1"/>
                </a:solidFill>
                <a:latin typeface="+mn-lt"/>
                <a:ea typeface="+mn-ea"/>
                <a:cs typeface="+mn-cs"/>
              </a:rPr>
              <a:t>care transitions</a:t>
            </a:r>
            <a:r>
              <a:rPr lang="en-US" sz="1200" b="0" i="0" u="none" strike="noStrike" kern="1200" baseline="0" dirty="0">
                <a:solidFill>
                  <a:schemeClr val="tx1"/>
                </a:solidFill>
                <a:latin typeface="+mn-lt"/>
                <a:ea typeface="+mn-ea"/>
                <a:cs typeface="+mn-cs"/>
              </a:rPr>
              <a:t>, is emphasized;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Culturally inclusive care </a:t>
            </a:r>
            <a:r>
              <a:rPr lang="en-US" sz="1200" b="0" i="0" u="none" strike="noStrike" kern="1200" baseline="0" dirty="0">
                <a:solidFill>
                  <a:schemeClr val="tx1"/>
                </a:solidFill>
                <a:latin typeface="+mn-lt"/>
                <a:ea typeface="+mn-ea"/>
                <a:cs typeface="+mn-cs"/>
              </a:rPr>
              <a:t>is referenced in all the domains and expanded in the Cultural Aspects of</a:t>
            </a:r>
          </a:p>
          <a:p>
            <a:r>
              <a:rPr lang="en-US" sz="1200" b="0" i="0" u="none" strike="noStrike" kern="1200" baseline="0" dirty="0">
                <a:solidFill>
                  <a:schemeClr val="tx1"/>
                </a:solidFill>
                <a:latin typeface="+mn-lt"/>
                <a:ea typeface="+mn-ea"/>
                <a:cs typeface="+mn-cs"/>
              </a:rPr>
              <a:t>Care domain; and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Communication</a:t>
            </a:r>
            <a:r>
              <a:rPr lang="en-US" sz="1200" b="0" i="0" u="none" strike="noStrike" kern="1200" baseline="0" dirty="0">
                <a:solidFill>
                  <a:schemeClr val="tx1"/>
                </a:solidFill>
                <a:latin typeface="+mn-lt"/>
                <a:ea typeface="+mn-ea"/>
                <a:cs typeface="+mn-cs"/>
              </a:rPr>
              <a:t> (within the palliative care team, with patients and families, with other clinicians, and with community resource providers) is a prerequisite for delivery of quality care for the seriously ill and is emphasized throughout.</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3E2A337-F0E0-4C73-BF9E-BCA4B91EF4F7}" type="slidenum">
              <a:rPr lang="en-US" smtClean="0"/>
              <a:t>16</a:t>
            </a:fld>
            <a:endParaRPr lang="en-US"/>
          </a:p>
        </p:txBody>
      </p:sp>
    </p:spTree>
    <p:extLst>
      <p:ext uri="{BB962C8B-B14F-4D97-AF65-F5344CB8AC3E}">
        <p14:creationId xmlns:p14="http://schemas.microsoft.com/office/powerpoint/2010/main" val="122570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dirty="0"/>
              <a:t>Now will provide an overview of each domain in the 4</a:t>
            </a:r>
            <a:r>
              <a:rPr lang="en-US" baseline="30000" dirty="0"/>
              <a:t>th</a:t>
            </a:r>
            <a:r>
              <a:rPr lang="en-US" dirty="0"/>
              <a:t> edition and what’s new from the 3</a:t>
            </a:r>
            <a:r>
              <a:rPr lang="en-US" baseline="30000" dirty="0"/>
              <a:t>rd</a:t>
            </a:r>
            <a:r>
              <a:rPr lang="en-US" dirty="0"/>
              <a:t> edition. (SEE SPEAKER NOTES RE: KEY REVISIONS IN EACH DOMAIN SLIDE)</a:t>
            </a:r>
          </a:p>
          <a:p>
            <a:pPr>
              <a:lnSpc>
                <a:spcPct val="100000"/>
              </a:lnSpc>
              <a:spcBef>
                <a:spcPts val="0"/>
              </a:spcBef>
              <a:spcAft>
                <a:spcPts val="600"/>
              </a:spcAft>
            </a:pPr>
            <a:endParaRPr lang="en-US" dirty="0"/>
          </a:p>
          <a:p>
            <a:pPr>
              <a:lnSpc>
                <a:spcPct val="100000"/>
              </a:lnSpc>
              <a:spcBef>
                <a:spcPts val="0"/>
              </a:spcBef>
              <a:spcAft>
                <a:spcPts val="600"/>
              </a:spcAft>
            </a:pPr>
            <a:r>
              <a:rPr lang="en-US" dirty="0"/>
              <a:t>Domain 1: Structures and Processes of Care states that palliative care principles and practices can be integrated into any health care setting, delivered by all clinicians and supported by palliative care specialists who are part of an interdisciplinary team (IDT) with the professional qualifications, education, training, and support needed to deliver optimal patient- and family-centered care. Palliative care begins with a comprehensive assessment and emphasizes patient and family engagement, communication, care coordination, and continuity of care across health care settings.</a:t>
            </a:r>
          </a:p>
          <a:p>
            <a:pPr>
              <a:lnSpc>
                <a:spcPct val="100000"/>
              </a:lnSpc>
              <a:spcBef>
                <a:spcPts val="0"/>
              </a:spcBef>
              <a:spcAft>
                <a:spcPts val="600"/>
              </a:spcAft>
            </a:pP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Key revisions in Domain 1: Structures and Processes of Care include: </a:t>
            </a:r>
            <a:endParaRPr lang="en-US" b="1"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Coordination of care is emphasized as an important element of care, especially when patients receive community-based palliative care. New content regarding the need for ongoing sustainability is included.</a:t>
            </a: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17</a:t>
            </a:fld>
            <a:endParaRPr lang="en-US"/>
          </a:p>
        </p:txBody>
      </p:sp>
    </p:spTree>
    <p:extLst>
      <p:ext uri="{BB962C8B-B14F-4D97-AF65-F5344CB8AC3E}">
        <p14:creationId xmlns:p14="http://schemas.microsoft.com/office/powerpoint/2010/main" val="201377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dirty="0"/>
              <a:t>Domain 2 states Physical Aspects of Care of seriously ill patients begins with an understanding of the patient goals in the context of their physical, functional, emotional, and spiritual well-being. The assessment and care plan focus on relieving symptoms and improving or maintaining functional status and quality of life. The management of symptoms encompasses pharmacological, non-pharmacological, interventional, behavioral, and complementary treatments. Physical care, acute and chronic symptom management across all care settings is accomplished through communication, collaboration, and coordination between all professionals involved in the patients’ care, including primary and specialty care providers.</a:t>
            </a:r>
          </a:p>
          <a:p>
            <a:pPr>
              <a:lnSpc>
                <a:spcPct val="100000"/>
              </a:lnSpc>
              <a:spcBef>
                <a:spcPts val="0"/>
              </a:spcBef>
              <a:spcAft>
                <a:spcPts val="600"/>
              </a:spcAft>
            </a:pPr>
            <a:endParaRPr lang="en-US" dirty="0"/>
          </a:p>
          <a:p>
            <a:pPr>
              <a:lnSpc>
                <a:spcPct val="100000"/>
              </a:lnSpc>
              <a:spcBef>
                <a:spcPts val="0"/>
              </a:spcBef>
              <a:spcAft>
                <a:spcPts val="600"/>
              </a:spcAft>
            </a:pPr>
            <a:r>
              <a:rPr lang="en-US" dirty="0"/>
              <a:t>Key revisions in Domain 2: </a:t>
            </a:r>
            <a:r>
              <a:rPr lang="en-US" sz="1600" dirty="0"/>
              <a:t>Physical Aspects of Care,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Recognizing advances in the field, the importance of validated tools to assess and manage pain and other symptoms is highlighted. The impact of functional status on quality of life is also emphasized.</a:t>
            </a: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18</a:t>
            </a:fld>
            <a:endParaRPr lang="en-US"/>
          </a:p>
        </p:txBody>
      </p:sp>
    </p:spTree>
    <p:extLst>
      <p:ext uri="{BB962C8B-B14F-4D97-AF65-F5344CB8AC3E}">
        <p14:creationId xmlns:p14="http://schemas.microsoft.com/office/powerpoint/2010/main" val="29915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600"/>
              </a:spcAft>
            </a:pPr>
            <a:r>
              <a:rPr lang="en-US" dirty="0"/>
              <a:t>Domain 3: Psychological and Psychiatric Aspects of Care states the palliative care interdisciplinary team (IDT) systematically addresses psychological and psychiatric aspects of care in the context of serious illness. The IDT conducts comprehensive developmentally and culturally sensitive mental status screenings of seriously ill patients. The social worker facilitates mental health assessment and treatment in all care settings, either directly, in consultation, or through referral to specialist level psychological and/or psychiatric care. The IDT communicates to the patient and family the implications of psychological and psychiatric aspects of care in establishing goals of care and developing a treatment plan, addressing family conflict, delivering grief support and resources from the point of diagnosis onward, and providing referrals for patients or family members who require additional support.</a:t>
            </a:r>
          </a:p>
          <a:p>
            <a:pPr>
              <a:lnSpc>
                <a:spcPct val="110000"/>
              </a:lnSpc>
              <a:spcBef>
                <a:spcPts val="0"/>
              </a:spcBef>
              <a:spcAft>
                <a:spcPts val="600"/>
              </a:spcAft>
            </a:pPr>
            <a:endParaRPr lang="en-US" sz="1600" dirty="0"/>
          </a:p>
          <a:p>
            <a:pPr>
              <a:lnSpc>
                <a:spcPct val="110000"/>
              </a:lnSpc>
              <a:spcBef>
                <a:spcPts val="0"/>
              </a:spcBef>
              <a:spcAft>
                <a:spcPts val="600"/>
              </a:spcAft>
            </a:pPr>
            <a:r>
              <a:rPr lang="en-US" sz="1600" dirty="0"/>
              <a:t>Key revisions in Domain 3: Psychological and Psychiatric Aspects of Care,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responsibilities of the social worker and all palliative care clinicians are clarified and strengthened regarding the mental health assessment and treatment in all care settings, either directly, in consultation, or through referral to specialist level psychological and/or psychiatric care. Since community-based clinicians may not have adequate access to specialist level psychological and/or psychiatric care, the teams’ responsibilities to patients and families is highlighted. Grief and bereavement are described separately to reflect the distinction between the two concepts; bereavement is now in Domain 7, which focuses on care nearing the end of life.</a:t>
            </a: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19</a:t>
            </a:fld>
            <a:endParaRPr lang="en-US"/>
          </a:p>
        </p:txBody>
      </p:sp>
    </p:spTree>
    <p:extLst>
      <p:ext uri="{BB962C8B-B14F-4D97-AF65-F5344CB8AC3E}">
        <p14:creationId xmlns:p14="http://schemas.microsoft.com/office/powerpoint/2010/main" val="256634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dirty="0"/>
              <a:t>Domain 4: Social Aspects of Care calls out that social determinants of health, (the “social factors”) have a strong and sometimes overriding influence on patients with a serious illness. Palliative care addresses environmental and social factors that affect patient and family functioning and quality of life. The palliative care interdisciplinary team (IDT) partners with the patient and family to identify and support their strengths and to address areas of need. The IDT includes a social worker to maximize patient functional capacity and achieve patient and family goals.</a:t>
            </a:r>
          </a:p>
          <a:p>
            <a:pPr marL="0" indent="0">
              <a:lnSpc>
                <a:spcPct val="100000"/>
              </a:lnSpc>
              <a:spcBef>
                <a:spcPts val="0"/>
              </a:spcBef>
              <a:spcAft>
                <a:spcPts val="600"/>
              </a:spcAft>
              <a:buSzPct val="100000"/>
              <a:buFont typeface="+mj-lt"/>
              <a:buNone/>
              <a:defRPr/>
            </a:pPr>
            <a:endParaRPr lang="en-US" dirty="0"/>
          </a:p>
          <a:p>
            <a:pPr marL="0" indent="0">
              <a:lnSpc>
                <a:spcPct val="100000"/>
              </a:lnSpc>
              <a:spcBef>
                <a:spcPts val="0"/>
              </a:spcBef>
              <a:spcAft>
                <a:spcPts val="600"/>
              </a:spcAft>
              <a:buSzPct val="100000"/>
              <a:buFont typeface="+mj-lt"/>
              <a:buNone/>
              <a:defRPr/>
            </a:pPr>
            <a:r>
              <a:rPr lang="en-US" dirty="0"/>
              <a:t>Key revisions in Domain 4: Social Aspects of Care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assessment of social supports, relationships, practical resources, and safety and appropriateness of the care environment.</a:t>
            </a:r>
            <a:endParaRPr lang="en-US" sz="1200"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20</a:t>
            </a:fld>
            <a:endParaRPr lang="en-US"/>
          </a:p>
        </p:txBody>
      </p:sp>
    </p:spTree>
    <p:extLst>
      <p:ext uri="{BB962C8B-B14F-4D97-AF65-F5344CB8AC3E}">
        <p14:creationId xmlns:p14="http://schemas.microsoft.com/office/powerpoint/2010/main" val="379341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let’s review and discuss the definition of palliative care and other key concepts to better understand the context of the guidelines.  </a:t>
            </a:r>
          </a:p>
        </p:txBody>
      </p:sp>
      <p:sp>
        <p:nvSpPr>
          <p:cNvPr id="4" name="Slide Number Placeholder 3"/>
          <p:cNvSpPr>
            <a:spLocks noGrp="1"/>
          </p:cNvSpPr>
          <p:nvPr>
            <p:ph type="sldNum" sz="quarter" idx="5"/>
          </p:nvPr>
        </p:nvSpPr>
        <p:spPr/>
        <p:txBody>
          <a:bodyPr/>
          <a:lstStyle/>
          <a:p>
            <a:fld id="{83E2A337-F0E0-4C73-BF9E-BCA4B91EF4F7}" type="slidenum">
              <a:rPr lang="en-US" smtClean="0"/>
              <a:t>3</a:t>
            </a:fld>
            <a:endParaRPr lang="en-US"/>
          </a:p>
        </p:txBody>
      </p:sp>
    </p:spTree>
    <p:extLst>
      <p:ext uri="{BB962C8B-B14F-4D97-AF65-F5344CB8AC3E}">
        <p14:creationId xmlns:p14="http://schemas.microsoft.com/office/powerpoint/2010/main" val="258018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dirty="0"/>
              <a:t>In Domain 5: Spiritual, Religious, and Existential Aspects of Care, Spirituality is recognized as a fundamental aspect of compassionate, patient and family-centered palliative care. </a:t>
            </a:r>
          </a:p>
          <a:p>
            <a:pPr>
              <a:lnSpc>
                <a:spcPct val="100000"/>
              </a:lnSpc>
              <a:spcBef>
                <a:spcPts val="0"/>
              </a:spcBef>
              <a:spcAft>
                <a:spcPts val="600"/>
              </a:spcAft>
            </a:pPr>
            <a:r>
              <a:rPr lang="en-US" dirty="0"/>
              <a:t>It is a dynamic and intrinsic aspect of humanity through which individuals seek meaning, purpose, and transcendence, and experience relationship to self, family, others, community, society, and the significant or sacred. Spirituality is expressed through beliefs, values, traditions, and practices. Palliative care interdisciplinary teams (IDT) serve each patient and family in a manner that respects their spiritual beliefs and practices. Teams are also respectful when patients and families decline to discuss their beliefs or accept spiritual support.</a:t>
            </a:r>
          </a:p>
          <a:p>
            <a:pPr>
              <a:lnSpc>
                <a:spcPct val="100000"/>
              </a:lnSpc>
              <a:spcBef>
                <a:spcPts val="0"/>
              </a:spcBef>
              <a:spcAft>
                <a:spcPts val="600"/>
              </a:spcAft>
            </a:pPr>
            <a:endParaRPr lang="en-US" dirty="0"/>
          </a:p>
          <a:p>
            <a:pPr marL="0" indent="0">
              <a:lnSpc>
                <a:spcPct val="100000"/>
              </a:lnSpc>
              <a:spcBef>
                <a:spcPts val="0"/>
              </a:spcBef>
              <a:spcAft>
                <a:spcPts val="600"/>
              </a:spcAft>
              <a:buSzPct val="100000"/>
              <a:buFont typeface="+mj-lt"/>
              <a:buNone/>
              <a:defRPr/>
            </a:pPr>
            <a:r>
              <a:rPr lang="en-US" dirty="0"/>
              <a:t>Key revisions in Domain 5: Spiritual, Religious and Existential Aspects of Care,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responsibility of all clinicians serving the seriously ill is outlined to assess and respond to spiritual care needs, emphasizing the need for training for spiritual care providers to care for patients and families. Flexible approaches to ensuring adequate spiritual support of patients and families are described.</a:t>
            </a: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21</a:t>
            </a:fld>
            <a:endParaRPr lang="en-US"/>
          </a:p>
        </p:txBody>
      </p:sp>
    </p:spTree>
    <p:extLst>
      <p:ext uri="{BB962C8B-B14F-4D97-AF65-F5344CB8AC3E}">
        <p14:creationId xmlns:p14="http://schemas.microsoft.com/office/powerpoint/2010/main" val="412245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dirty="0"/>
              <a:t>Domain 6: Cultural Aspects of Care notes that assessing and respecting values, beliefs and traditions related to health, illness, family caregiver roles and decision-making are the first step in providing culturally sensitive palliative care. Palliative care interdisciplinary team (IDT) members continually expand awareness of their own biases and perceptions about race, ethnicity, gender identity and gender expression, sexual orientation, immigration and refugee status, social class, religion, spirituality, physical appearance, and abilities. </a:t>
            </a:r>
          </a:p>
          <a:p>
            <a:pPr>
              <a:lnSpc>
                <a:spcPct val="110000"/>
              </a:lnSpc>
              <a:spcBef>
                <a:spcPts val="0"/>
              </a:spcBef>
              <a:spcAft>
                <a:spcPts val="600"/>
              </a:spcAft>
            </a:pPr>
            <a:r>
              <a:rPr lang="en-US" dirty="0"/>
              <a:t>Information gathered through a comprehensive assessment is used to develop a care plan that incorporates culturally sensitive resources and strategies to meet the needs of patients and family members. Respectful acknowledgment of and culturally sensitive support for patient and family grieving practices is provided.</a:t>
            </a:r>
          </a:p>
          <a:p>
            <a:pPr marL="0" indent="0">
              <a:lnSpc>
                <a:spcPct val="100000"/>
              </a:lnSpc>
              <a:spcBef>
                <a:spcPts val="0"/>
              </a:spcBef>
              <a:spcAft>
                <a:spcPts val="600"/>
              </a:spcAft>
              <a:buSzPct val="100000"/>
              <a:buFont typeface="+mj-lt"/>
              <a:buNone/>
              <a:defRPr/>
            </a:pPr>
            <a:endParaRPr lang="en-US" dirty="0"/>
          </a:p>
          <a:p>
            <a:pPr marL="0" indent="0">
              <a:lnSpc>
                <a:spcPct val="100000"/>
              </a:lnSpc>
              <a:spcBef>
                <a:spcPts val="0"/>
              </a:spcBef>
              <a:spcAft>
                <a:spcPts val="600"/>
              </a:spcAft>
              <a:buSzPct val="100000"/>
              <a:buFont typeface="+mj-lt"/>
              <a:buNone/>
              <a:defRPr/>
            </a:pPr>
            <a:r>
              <a:rPr lang="en-US" dirty="0"/>
              <a:t>Key revisions in Domain 6: Cultural Aspects of Care,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Specific elements of a cultural assessment are outlined. The influence of culture within families is delineated, with specific attention to the role of the child or adolescent in treatment decisions. The conscious practice of cultural humility is also emphasized.</a:t>
            </a:r>
            <a:endParaRPr lang="en-US" dirty="0"/>
          </a:p>
          <a:p>
            <a:pPr>
              <a:lnSpc>
                <a:spcPct val="110000"/>
              </a:lnSpc>
              <a:spcBef>
                <a:spcPts val="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22</a:t>
            </a:fld>
            <a:endParaRPr lang="en-US"/>
          </a:p>
        </p:txBody>
      </p:sp>
    </p:spTree>
    <p:extLst>
      <p:ext uri="{BB962C8B-B14F-4D97-AF65-F5344CB8AC3E}">
        <p14:creationId xmlns:p14="http://schemas.microsoft.com/office/powerpoint/2010/main" val="939029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Domain 7: Care of the Patient Nearing the End of Life highlights the care provided to patients and their families near the end of life, with a particular emphasis on the days leading up to and just after the death of the patient. The meticulous and comprehensive assessment and management of pain and other physical symptoms, as well as social, spiritual, psychological, and cultural aspects of care, are critically important as the patient nears death. It is essential that the interdisciplinary team (IDT) ensures reliable access and attention in the days before death, and provides developmentally appropriate education to the patient, family and/or other caregivers about what to expect near death, as well as immediately following the patient’s death. (SEE NEXT SLIDE TO CONTINUE DOMAIN 7)</a:t>
            </a:r>
          </a:p>
          <a:p>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23</a:t>
            </a:fld>
            <a:endParaRPr lang="en-US"/>
          </a:p>
        </p:txBody>
      </p:sp>
    </p:spTree>
    <p:extLst>
      <p:ext uri="{BB962C8B-B14F-4D97-AF65-F5344CB8AC3E}">
        <p14:creationId xmlns:p14="http://schemas.microsoft.com/office/powerpoint/2010/main" val="95321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Domain 7 states that the interdisciplinary model of hospice care is recognized conceptually and philosophically as the best care for patients nearing the end of life.</a:t>
            </a:r>
          </a:p>
          <a:p>
            <a:r>
              <a:rPr lang="en-US" dirty="0"/>
              <a:t>Discussion regarding hospice as an option for support should be introduced early so that patients and families can understand eligibility, and the benefits and limitations of accessing this care model. Early access to hospice support should be facilitated whenever possible to optimize care outcomes for the patient and the family. Palliative care teams, hospice providers and other healthcare organizations must work together to find innovative, sustainable supportive care solutions for all patients and families in their final months of life.</a:t>
            </a:r>
          </a:p>
          <a:p>
            <a:endParaRPr lang="en-US" dirty="0"/>
          </a:p>
          <a:p>
            <a:pPr marL="0" indent="0">
              <a:lnSpc>
                <a:spcPct val="100000"/>
              </a:lnSpc>
              <a:spcBef>
                <a:spcPts val="0"/>
              </a:spcBef>
              <a:spcAft>
                <a:spcPts val="600"/>
              </a:spcAft>
              <a:buSzPct val="100000"/>
              <a:buFont typeface="+mj-lt"/>
              <a:buNone/>
              <a:defRPr/>
            </a:pPr>
            <a:r>
              <a:rPr lang="en-US" sz="3000" dirty="0"/>
              <a:t>Key revisions in Domain 7: Care of the Patient Nearing the End of Life,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title of this domain was changed from the 3</a:t>
            </a:r>
            <a:r>
              <a:rPr lang="en-US" sz="1200" b="0" i="0" u="none" strike="noStrike" kern="1200" baseline="30000" dirty="0">
                <a:solidFill>
                  <a:schemeClr val="tx1"/>
                </a:solidFill>
                <a:latin typeface="+mn-lt"/>
                <a:ea typeface="+mn-ea"/>
                <a:cs typeface="+mn-cs"/>
              </a:rPr>
              <a:t>rd</a:t>
            </a:r>
            <a:r>
              <a:rPr lang="en-US" sz="1200" b="0" i="0" u="none" strike="noStrike" kern="1200" baseline="0" dirty="0">
                <a:solidFill>
                  <a:schemeClr val="tx1"/>
                </a:solidFill>
                <a:latin typeface="+mn-lt"/>
                <a:ea typeface="+mn-ea"/>
                <a:cs typeface="+mn-cs"/>
              </a:rPr>
              <a:t> edition - “Care of the Patient AT the End of Life” to “Care of NEARING the End of Life - to reflect the importance of attending to the changing needs of patients and families in the final days and weeks of life. The guidelines on bereavement is expanded, emphasizing the responsibility of all clinicians caring for the seriously ill to ensure bereavement services are offered, even when hospice is not involved in the patient’s care.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24</a:t>
            </a:fld>
            <a:endParaRPr lang="en-US"/>
          </a:p>
        </p:txBody>
      </p:sp>
    </p:spTree>
    <p:extLst>
      <p:ext uri="{BB962C8B-B14F-4D97-AF65-F5344CB8AC3E}">
        <p14:creationId xmlns:p14="http://schemas.microsoft.com/office/powerpoint/2010/main" val="650366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dirty="0"/>
              <a:t>Domain 8: Ethical and Legal Aspects of Care states that the palliative care interdisciplinary team (IDT) applies ethical principles to the care of patients with serious illness, including honoring patient preferences, as well as decisions made by legal proxies or surrogate decision-makers. It is important to note that in all cases surrogates’ obligations are to represent the patient’s preferences or best interests. Familiarity with local and state laws is needed relating to advance care planning, decisions regarding life-sustaining treatments, and evolving treatments with legal ramifications (</a:t>
            </a:r>
            <a:r>
              <a:rPr lang="en-US" dirty="0" err="1"/>
              <a:t>eg</a:t>
            </a:r>
            <a:r>
              <a:rPr lang="en-US" dirty="0"/>
              <a:t>, medical marijuana), especially when caring for vulnerable populations, such as minors, prisoners, or those with developmental disability or psychiatric illness.</a:t>
            </a:r>
          </a:p>
          <a:p>
            <a:pPr>
              <a:lnSpc>
                <a:spcPct val="100000"/>
              </a:lnSpc>
              <a:spcBef>
                <a:spcPts val="0"/>
              </a:spcBef>
              <a:spcAft>
                <a:spcPts val="600"/>
              </a:spcAft>
            </a:pPr>
            <a:endParaRPr lang="en-US" dirty="0"/>
          </a:p>
          <a:p>
            <a:pPr marL="0" indent="0">
              <a:lnSpc>
                <a:spcPct val="100000"/>
              </a:lnSpc>
              <a:spcBef>
                <a:spcPts val="0"/>
              </a:spcBef>
              <a:spcAft>
                <a:spcPts val="600"/>
              </a:spcAft>
              <a:buSzPct val="100000"/>
              <a:buFont typeface="+mj-lt"/>
              <a:buNone/>
              <a:defRPr/>
            </a:pPr>
            <a:r>
              <a:rPr lang="en-US" sz="1600" dirty="0"/>
              <a:t>Key revisions in Domain 8: Ethical and Legal Aspects of Care,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Ethical principles are described and integrated into Domain 8 and a clear distinction is made that in all cases the surrogates are obligated to represent the patient’s preferences, not the surrogates’ preferences.</a:t>
            </a: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25</a:t>
            </a:fld>
            <a:endParaRPr lang="en-US"/>
          </a:p>
        </p:txBody>
      </p:sp>
    </p:spTree>
    <p:extLst>
      <p:ext uri="{BB962C8B-B14F-4D97-AF65-F5344CB8AC3E}">
        <p14:creationId xmlns:p14="http://schemas.microsoft.com/office/powerpoint/2010/main" val="188144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publication design  of the 4th edition was changed from previous edition. The ‘anatomy’ or major components of each domain is outlined on the next four slides.</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26</a:t>
            </a:fld>
            <a:endParaRPr lang="en-US"/>
          </a:p>
        </p:txBody>
      </p:sp>
    </p:spTree>
    <p:extLst>
      <p:ext uri="{BB962C8B-B14F-4D97-AF65-F5344CB8AC3E}">
        <p14:creationId xmlns:p14="http://schemas.microsoft.com/office/powerpoint/2010/main" val="2483165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Domain 1 as an example, all eight domains include the following:</a:t>
            </a:r>
          </a:p>
          <a:p>
            <a:pPr marL="171450" indent="-171450">
              <a:buFont typeface="Arial" panose="020B0604020202020204" pitchFamily="34" charset="0"/>
              <a:buChar char="•"/>
            </a:pPr>
            <a:r>
              <a:rPr lang="en-US" dirty="0"/>
              <a:t>Each have an expanded introduction and </a:t>
            </a:r>
          </a:p>
          <a:p>
            <a:pPr marL="171450" indent="-171450">
              <a:buFont typeface="Arial" panose="020B0604020202020204" pitchFamily="34" charset="0"/>
              <a:buChar char="•"/>
            </a:pPr>
            <a:r>
              <a:rPr lang="en-US" dirty="0"/>
              <a:t>Each guideline and their corresponding criteria are numbered for easy referencing. </a:t>
            </a:r>
          </a:p>
          <a:p>
            <a:pPr marL="0" indent="0">
              <a:buFont typeface="Arial" panose="020B0604020202020204" pitchFamily="34" charset="0"/>
              <a:buNone/>
            </a:pPr>
            <a:r>
              <a:rPr lang="en-US" dirty="0"/>
              <a:t>The publication also includes bleed tabs on the right side of their corresponding section for easy access and referencing.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27</a:t>
            </a:fld>
            <a:endParaRPr lang="en-US"/>
          </a:p>
        </p:txBody>
      </p:sp>
    </p:spTree>
    <p:extLst>
      <p:ext uri="{BB962C8B-B14F-4D97-AF65-F5344CB8AC3E}">
        <p14:creationId xmlns:p14="http://schemas.microsoft.com/office/powerpoint/2010/main" val="971817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domain includes clinical and operational implications – as well as essential skills needed by all clinicians.  </a:t>
            </a:r>
          </a:p>
          <a:p>
            <a:r>
              <a:rPr lang="en-US" dirty="0"/>
              <a:t>An overview of the key research evidence from the systematic review is also highlighted in each domain. </a:t>
            </a:r>
          </a:p>
        </p:txBody>
      </p:sp>
      <p:sp>
        <p:nvSpPr>
          <p:cNvPr id="4" name="Slide Number Placeholder 3"/>
          <p:cNvSpPr>
            <a:spLocks noGrp="1"/>
          </p:cNvSpPr>
          <p:nvPr>
            <p:ph type="sldNum" sz="quarter" idx="10"/>
          </p:nvPr>
        </p:nvSpPr>
        <p:spPr/>
        <p:txBody>
          <a:bodyPr/>
          <a:lstStyle/>
          <a:p>
            <a:fld id="{4F7223A5-CA98-634F-8283-D38C8A151996}" type="slidenum">
              <a:rPr lang="en-US" smtClean="0"/>
              <a:t>28</a:t>
            </a:fld>
            <a:endParaRPr lang="en-US"/>
          </a:p>
        </p:txBody>
      </p:sp>
    </p:spTree>
    <p:extLst>
      <p:ext uri="{BB962C8B-B14F-4D97-AF65-F5344CB8AC3E}">
        <p14:creationId xmlns:p14="http://schemas.microsoft.com/office/powerpoint/2010/main" val="3940313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new feature of the 4</a:t>
            </a:r>
            <a:r>
              <a:rPr lang="en-US" baseline="30000" dirty="0"/>
              <a:t>th</a:t>
            </a:r>
            <a:r>
              <a:rPr lang="en-US" dirty="0"/>
              <a:t> edition is that each domain includes several practice examples of how the guidelines can be specifically applied and integrated.  The practice examples showcase a variety of settings, clinicians and patient populations.  This specific practice example focuses on a federally qualified health center and how nurse ‘navigators’ - with increased palliative care skills - can screen for unmet needs in all the domains of care in the NCP Guidelines.  The navigators can also serve as contacts to enhance coordination of care and facilitate referrals with community home health and hospice services, as well as home-based primary care.  Other practice examples will be discuss later in this presentation.  </a:t>
            </a:r>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29</a:t>
            </a:fld>
            <a:endParaRPr lang="en-US"/>
          </a:p>
        </p:txBody>
      </p:sp>
    </p:spTree>
    <p:extLst>
      <p:ext uri="{BB962C8B-B14F-4D97-AF65-F5344CB8AC3E}">
        <p14:creationId xmlns:p14="http://schemas.microsoft.com/office/powerpoint/2010/main" val="3076369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content is available is the Appendices of the 4</a:t>
            </a:r>
            <a:r>
              <a:rPr lang="en-US" baseline="30000" dirty="0"/>
              <a:t>th</a:t>
            </a:r>
            <a:r>
              <a:rPr lang="en-US" dirty="0"/>
              <a:t> edition: </a:t>
            </a:r>
          </a:p>
          <a:p>
            <a:pPr marL="171450" indent="-171450">
              <a:buFont typeface="Arial" panose="020B0604020202020204" pitchFamily="34" charset="0"/>
              <a:buChar char="•"/>
            </a:pPr>
            <a:r>
              <a:rPr lang="en-US" dirty="0"/>
              <a:t>Appendix I is the glossary of key terms that are included in each domain.  Throughout the guidelines, words are bolded in red that are defined in the Glossary.</a:t>
            </a:r>
          </a:p>
          <a:p>
            <a:pPr marL="171450" indent="-171450">
              <a:buFont typeface="Arial" panose="020B0604020202020204" pitchFamily="34" charset="0"/>
              <a:buChar char="•"/>
            </a:pPr>
            <a:r>
              <a:rPr lang="en-US" dirty="0"/>
              <a:t>Appendix II includes tools and resources associated with each domain.  </a:t>
            </a:r>
          </a:p>
          <a:p>
            <a:pPr marL="171450" indent="-171450">
              <a:buFont typeface="Arial" panose="020B0604020202020204" pitchFamily="34" charset="0"/>
              <a:buChar char="•"/>
            </a:pPr>
            <a:r>
              <a:rPr lang="en-US" dirty="0"/>
              <a:t>Appendix III recognizes key contributors beyond the Steering Committee and Writing Workgroup.</a:t>
            </a:r>
          </a:p>
          <a:p>
            <a:pPr marL="171450" indent="-171450">
              <a:buFont typeface="Arial" panose="020B0604020202020204" pitchFamily="34" charset="0"/>
              <a:buChar char="•"/>
            </a:pPr>
            <a:r>
              <a:rPr lang="en-US" dirty="0"/>
              <a:t>Appendix IV is the scoping or literature review of each domain. Note, this not the systematic review which is published separately.  </a:t>
            </a:r>
          </a:p>
          <a:p>
            <a:pPr marL="171450" indent="-171450">
              <a:buFont typeface="Arial" panose="020B0604020202020204" pitchFamily="34" charset="0"/>
              <a:buChar char="•"/>
            </a:pPr>
            <a:r>
              <a:rPr lang="en-US" dirty="0"/>
              <a:t>Appendix V recognizes the national organizations who endorsed and supported the guidelines prior to publication.  An updated list of the endorsing organizations is available on the NCP website.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30</a:t>
            </a:fld>
            <a:endParaRPr lang="en-US"/>
          </a:p>
        </p:txBody>
      </p:sp>
    </p:spTree>
    <p:extLst>
      <p:ext uri="{BB962C8B-B14F-4D97-AF65-F5344CB8AC3E}">
        <p14:creationId xmlns:p14="http://schemas.microsoft.com/office/powerpoint/2010/main" val="53451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definition of ‘Palliative Care’ is located in the ‘Foreword’ of the NCP Guidelines, page ii)</a:t>
            </a:r>
          </a:p>
          <a:p>
            <a:r>
              <a:rPr lang="en-US" dirty="0"/>
              <a:t>National Consensus Project for Quality Palliative Care defines palliative care as follows:</a:t>
            </a:r>
          </a:p>
          <a:p>
            <a:r>
              <a:rPr lang="en-US" dirty="0"/>
              <a:t>Beneficial at any stage of a serious illness, palliative care is an interdisciplinary care delivery system</a:t>
            </a:r>
          </a:p>
          <a:p>
            <a:r>
              <a:rPr lang="en-US" dirty="0"/>
              <a:t>designed to anticipate, prevent, and manage physical, psychological, social, and spiritual suffering to</a:t>
            </a:r>
          </a:p>
          <a:p>
            <a:r>
              <a:rPr lang="en-US" dirty="0"/>
              <a:t>optimize quality of life for patients, their families and caregivers. Palliative care can be delivered in</a:t>
            </a:r>
          </a:p>
          <a:p>
            <a:r>
              <a:rPr lang="en-US" dirty="0"/>
              <a:t>any care setting through the collaboration of many types of care providers. Through early integration</a:t>
            </a:r>
          </a:p>
          <a:p>
            <a:r>
              <a:rPr lang="en-US" dirty="0"/>
              <a:t>into the care plan of seriously ill people, palliative care improves quality of life for both the patient</a:t>
            </a:r>
          </a:p>
          <a:p>
            <a:r>
              <a:rPr lang="en-US" dirty="0"/>
              <a:t>and the family.</a:t>
            </a:r>
          </a:p>
        </p:txBody>
      </p:sp>
      <p:sp>
        <p:nvSpPr>
          <p:cNvPr id="4" name="Slide Number Placeholder 3"/>
          <p:cNvSpPr>
            <a:spLocks noGrp="1"/>
          </p:cNvSpPr>
          <p:nvPr>
            <p:ph type="sldNum" sz="quarter" idx="5"/>
          </p:nvPr>
        </p:nvSpPr>
        <p:spPr/>
        <p:txBody>
          <a:bodyPr/>
          <a:lstStyle/>
          <a:p>
            <a:fld id="{83E2A337-F0E0-4C73-BF9E-BCA4B91EF4F7}" type="slidenum">
              <a:rPr lang="en-US" smtClean="0"/>
              <a:t>4</a:t>
            </a:fld>
            <a:endParaRPr lang="en-US"/>
          </a:p>
        </p:txBody>
      </p:sp>
    </p:spTree>
    <p:extLst>
      <p:ext uri="{BB962C8B-B14F-4D97-AF65-F5344CB8AC3E}">
        <p14:creationId xmlns:p14="http://schemas.microsoft.com/office/powerpoint/2010/main" val="4057251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a systematic review of the research evidence was added to the project scope for the  4</a:t>
            </a:r>
            <a:r>
              <a:rPr lang="en-US" baseline="30000" dirty="0"/>
              <a:t>th</a:t>
            </a:r>
            <a:r>
              <a:rPr lang="en-US" dirty="0"/>
              <a:t> edition which had not been previously done in prior editions. </a:t>
            </a:r>
          </a:p>
          <a:p>
            <a:r>
              <a:rPr lang="en-US" dirty="0"/>
              <a:t>The diagram on the right provides a high-level overview of the systematic review process and outcomes of the evidence of the 10 key questions that were established.  </a:t>
            </a:r>
          </a:p>
          <a:p>
            <a:r>
              <a:rPr lang="en-US" dirty="0"/>
              <a:t>The systematic review was conducted by the Rand Evidence-based Practice Center with guidance from a Technical Expert Panel that represented the NCP.  </a:t>
            </a:r>
          </a:p>
          <a:p>
            <a:r>
              <a:rPr lang="en-US" dirty="0"/>
              <a:t>The complete findings of the systematic review are published in the </a:t>
            </a:r>
            <a:r>
              <a:rPr lang="en-US" i="1" dirty="0"/>
              <a:t>Journal of Pain and Symptom Management </a:t>
            </a:r>
            <a:r>
              <a:rPr lang="en-US" dirty="0"/>
              <a:t>and available at the URL noted on the slide.</a:t>
            </a:r>
          </a:p>
          <a:p>
            <a:r>
              <a:rPr lang="en-US" dirty="0"/>
              <a:t>Funding for the systematic review was provided collectively by four foundations: </a:t>
            </a:r>
          </a:p>
          <a:p>
            <a:pPr marL="171450" indent="-171450">
              <a:buFont typeface="Arial" panose="020B0604020202020204" pitchFamily="34" charset="0"/>
              <a:buChar char="•"/>
            </a:pPr>
            <a:r>
              <a:rPr lang="en-US" dirty="0"/>
              <a:t>Gordon and Betty Moore Foundation</a:t>
            </a:r>
          </a:p>
          <a:p>
            <a:pPr marL="171450" indent="-171450">
              <a:buFont typeface="Arial" panose="020B0604020202020204" pitchFamily="34" charset="0"/>
              <a:buChar char="•"/>
            </a:pPr>
            <a:r>
              <a:rPr lang="en-US" dirty="0"/>
              <a:t>Gary and Mary West Foundation</a:t>
            </a:r>
          </a:p>
          <a:p>
            <a:pPr marL="171450" indent="-171450">
              <a:buFont typeface="Arial" panose="020B0604020202020204" pitchFamily="34" charset="0"/>
              <a:buChar char="•"/>
            </a:pPr>
            <a:r>
              <a:rPr lang="en-US" dirty="0"/>
              <a:t>The John A. Hartford Foundation</a:t>
            </a:r>
          </a:p>
          <a:p>
            <a:pPr marL="171450" indent="-171450">
              <a:buFont typeface="Arial" panose="020B0604020202020204" pitchFamily="34" charset="0"/>
              <a:buChar char="•"/>
            </a:pPr>
            <a:r>
              <a:rPr lang="en-US" dirty="0" err="1"/>
              <a:t>Stupski</a:t>
            </a:r>
            <a:r>
              <a:rPr lang="en-US" dirty="0"/>
              <a:t> Foundation</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31</a:t>
            </a:fld>
            <a:endParaRPr lang="en-US"/>
          </a:p>
        </p:txBody>
      </p:sp>
    </p:spTree>
    <p:extLst>
      <p:ext uri="{BB962C8B-B14F-4D97-AF65-F5344CB8AC3E}">
        <p14:creationId xmlns:p14="http://schemas.microsoft.com/office/powerpoint/2010/main" val="304632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speakers: please feel free to change out practice examples as need and include ones from the 4</a:t>
            </a:r>
            <a:r>
              <a:rPr lang="en-US" baseline="30000" dirty="0"/>
              <a:t>th</a:t>
            </a:r>
            <a:r>
              <a:rPr lang="en-US" dirty="0"/>
              <a:t> edition that best represent the target audience of your presentation.]</a:t>
            </a:r>
          </a:p>
          <a:p>
            <a:r>
              <a:rPr lang="en-US" dirty="0"/>
              <a:t>Now, would like to highlight several specific practice examples that are included in the 4</a:t>
            </a:r>
            <a:r>
              <a:rPr lang="en-US" baseline="30000" dirty="0"/>
              <a:t>th</a:t>
            </a:r>
            <a:r>
              <a:rPr lang="en-US" dirty="0"/>
              <a:t> edition.  </a:t>
            </a:r>
          </a:p>
        </p:txBody>
      </p:sp>
      <p:sp>
        <p:nvSpPr>
          <p:cNvPr id="4" name="Slide Number Placeholder 3"/>
          <p:cNvSpPr>
            <a:spLocks noGrp="1"/>
          </p:cNvSpPr>
          <p:nvPr>
            <p:ph type="sldNum" sz="quarter" idx="5"/>
          </p:nvPr>
        </p:nvSpPr>
        <p:spPr/>
        <p:txBody>
          <a:bodyPr/>
          <a:lstStyle/>
          <a:p>
            <a:fld id="{83E2A337-F0E0-4C73-BF9E-BCA4B91EF4F7}" type="slidenum">
              <a:rPr lang="en-US" smtClean="0"/>
              <a:t>32</a:t>
            </a:fld>
            <a:endParaRPr lang="en-US"/>
          </a:p>
        </p:txBody>
      </p:sp>
    </p:spTree>
    <p:extLst>
      <p:ext uri="{BB962C8B-B14F-4D97-AF65-F5344CB8AC3E}">
        <p14:creationId xmlns:p14="http://schemas.microsoft.com/office/powerpoint/2010/main" val="4015978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practice example focuses on a long-term care setting.  A long-term care setting is incorporating palliative care for patients in its day center, residential care, and long-term care programs. A physician assistant and social worker lead efforts to improve advance care planning and completion of formal directives. Varying levels of decision-making capacity pose a challenge to completing advance directives, and staff need help determining capacity. The facility develops a consultative relationship with a hospital-based palliative care team and ethics consult service for education on determination of capacity and help with challenging scenarios.</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33</a:t>
            </a:fld>
            <a:endParaRPr lang="en-US"/>
          </a:p>
        </p:txBody>
      </p:sp>
    </p:spTree>
    <p:extLst>
      <p:ext uri="{BB962C8B-B14F-4D97-AF65-F5344CB8AC3E}">
        <p14:creationId xmlns:p14="http://schemas.microsoft.com/office/powerpoint/2010/main" val="3537202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practice example focuses on a community hospital.  Staff at a community hospital identify a trend in after hours and weekend utilization of the emergency department (ED). A significant proportion of patients they see are seriously ill children with symptom issues following a hospitalization at the pediatric hospital, which is 30 miles away. The local hospice has a large home-based pediatric palliative and hospice program, with just one board-certified hospice and palliative medicine pediatrician. The hospital’s pediatric service partners with a large community pediatric practice and the hospice pediatric physician, to implement a collaborative quality improvement initiative. Outcomes include staff education for hospital ED personnel, the development of decision-support tools for symptom management, processes to clarify after-hours access to specialty palliative care, and a community resources guide specifically for families with seriously ill children.</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34</a:t>
            </a:fld>
            <a:endParaRPr lang="en-US"/>
          </a:p>
        </p:txBody>
      </p:sp>
    </p:spTree>
    <p:extLst>
      <p:ext uri="{BB962C8B-B14F-4D97-AF65-F5344CB8AC3E}">
        <p14:creationId xmlns:p14="http://schemas.microsoft.com/office/powerpoint/2010/main" val="2042398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practice example focuses on a rural palliative care. A </a:t>
            </a:r>
            <a:r>
              <a:rPr lang="en-US" sz="1200" b="0" dirty="0"/>
              <a:t>rural palliative care program </a:t>
            </a:r>
            <a:r>
              <a:rPr lang="en-US" sz="1200" dirty="0"/>
              <a:t>provides care in patients’ homes across a large geographic area. The staff is often alone on these visits and sometimes do not see other team members for several days at a time. Team members express stress with some of the ethical issues they confront, particularly when patients have impaired decision-making, when they receive requests for physician aid-in-dying, and when there are family conflicts. The program develops an ethics forum for education, discussion of challenging cases, and identification of practical measures for support. The forum is hosted online, so staff can either listen in or see each other via the computer. The program provides educational podcasts for team members. Leadership facilitates dual visits of the practitioners and social workers to help with challenging cases, and facilitate greater professional and team support.</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35</a:t>
            </a:fld>
            <a:endParaRPr lang="en-US"/>
          </a:p>
        </p:txBody>
      </p:sp>
    </p:spTree>
    <p:extLst>
      <p:ext uri="{BB962C8B-B14F-4D97-AF65-F5344CB8AC3E}">
        <p14:creationId xmlns:p14="http://schemas.microsoft.com/office/powerpoint/2010/main" val="2445491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next steps for you to apply and integrate the guidelines in your practice setting.  </a:t>
            </a:r>
          </a:p>
        </p:txBody>
      </p:sp>
      <p:sp>
        <p:nvSpPr>
          <p:cNvPr id="4" name="Slide Number Placeholder 3"/>
          <p:cNvSpPr>
            <a:spLocks noGrp="1"/>
          </p:cNvSpPr>
          <p:nvPr>
            <p:ph type="sldNum" sz="quarter" idx="5"/>
          </p:nvPr>
        </p:nvSpPr>
        <p:spPr/>
        <p:txBody>
          <a:bodyPr/>
          <a:lstStyle/>
          <a:p>
            <a:fld id="{83E2A337-F0E0-4C73-BF9E-BCA4B91EF4F7}" type="slidenum">
              <a:rPr lang="en-US" smtClean="0"/>
              <a:t>36</a:t>
            </a:fld>
            <a:endParaRPr lang="en-US"/>
          </a:p>
        </p:txBody>
      </p:sp>
    </p:spTree>
    <p:extLst>
      <p:ext uri="{BB962C8B-B14F-4D97-AF65-F5344CB8AC3E}">
        <p14:creationId xmlns:p14="http://schemas.microsoft.com/office/powerpoint/2010/main" val="3304760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of course, is to read the guidelines.  </a:t>
            </a:r>
          </a:p>
          <a:p>
            <a:r>
              <a:rPr lang="en-US" dirty="0"/>
              <a:t>The guidelines are available to access in four different formats:</a:t>
            </a:r>
          </a:p>
          <a:p>
            <a:pPr marL="171450" indent="-171450">
              <a:buFont typeface="Arial" panose="020B0604020202020204" pitchFamily="34" charset="0"/>
              <a:buChar char="•"/>
            </a:pPr>
            <a:r>
              <a:rPr lang="en-US" dirty="0"/>
              <a:t>Download the </a:t>
            </a:r>
            <a:r>
              <a:rPr lang="en-US" b="1" dirty="0"/>
              <a:t>PDF version </a:t>
            </a:r>
            <a:r>
              <a:rPr lang="en-US" dirty="0"/>
              <a:t>(at no cost)</a:t>
            </a:r>
          </a:p>
          <a:p>
            <a:pPr marL="171450" indent="-171450">
              <a:buFont typeface="Arial" panose="020B0604020202020204" pitchFamily="34" charset="0"/>
              <a:buChar char="•"/>
            </a:pPr>
            <a:r>
              <a:rPr lang="en-US" dirty="0"/>
              <a:t>Download the </a:t>
            </a:r>
            <a:r>
              <a:rPr lang="en-US" b="1" dirty="0"/>
              <a:t>E-PUB version </a:t>
            </a:r>
            <a:r>
              <a:rPr lang="en-US" dirty="0"/>
              <a:t>for your tablet or phone (at no cost)</a:t>
            </a:r>
          </a:p>
          <a:p>
            <a:pPr marL="171450" indent="-171450">
              <a:buFont typeface="Arial" panose="020B0604020202020204" pitchFamily="34" charset="0"/>
              <a:buChar char="•"/>
            </a:pPr>
            <a:r>
              <a:rPr lang="en-US" dirty="0"/>
              <a:t>View the </a:t>
            </a:r>
            <a:r>
              <a:rPr lang="en-US" b="1" dirty="0"/>
              <a:t>online version </a:t>
            </a:r>
            <a:r>
              <a:rPr lang="en-US" dirty="0"/>
              <a:t>to access and/or print individual domains and practice examples as well as search for specific content (at no cost)</a:t>
            </a:r>
          </a:p>
          <a:p>
            <a:pPr marL="171450" indent="-171450">
              <a:buFont typeface="Arial" panose="020B0604020202020204" pitchFamily="34" charset="0"/>
              <a:buChar char="•"/>
            </a:pPr>
            <a:r>
              <a:rPr lang="en-US" b="1" dirty="0"/>
              <a:t>Purchase</a:t>
            </a:r>
            <a:r>
              <a:rPr lang="en-US" dirty="0"/>
              <a:t> print copy/copies</a:t>
            </a:r>
          </a:p>
        </p:txBody>
      </p:sp>
      <p:sp>
        <p:nvSpPr>
          <p:cNvPr id="4" name="Slide Number Placeholder 3"/>
          <p:cNvSpPr>
            <a:spLocks noGrp="1"/>
          </p:cNvSpPr>
          <p:nvPr>
            <p:ph type="sldNum" sz="quarter" idx="5"/>
          </p:nvPr>
        </p:nvSpPr>
        <p:spPr/>
        <p:txBody>
          <a:bodyPr/>
          <a:lstStyle/>
          <a:p>
            <a:fld id="{83E2A337-F0E0-4C73-BF9E-BCA4B91EF4F7}" type="slidenum">
              <a:rPr lang="en-US" smtClean="0"/>
              <a:t>37</a:t>
            </a:fld>
            <a:endParaRPr lang="en-US"/>
          </a:p>
        </p:txBody>
      </p:sp>
    </p:spTree>
    <p:extLst>
      <p:ext uri="{BB962C8B-B14F-4D97-AF65-F5344CB8AC3E}">
        <p14:creationId xmlns:p14="http://schemas.microsoft.com/office/powerpoint/2010/main" val="2460312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high-level suggestions to implement the guidelines in your practice setting.  </a:t>
            </a:r>
          </a:p>
          <a:p>
            <a:pPr marL="228600" indent="-228600">
              <a:buFont typeface="+mj-lt"/>
              <a:buAutoNum type="arabicPeriod"/>
            </a:pPr>
            <a:r>
              <a:rPr lang="en-US" dirty="0"/>
              <a:t>Share the NCP Guidelines with your team and colleagues</a:t>
            </a:r>
          </a:p>
          <a:p>
            <a:pPr marL="228600" indent="-228600">
              <a:buFont typeface="+mj-lt"/>
              <a:buAutoNum type="arabicPeriod"/>
            </a:pPr>
            <a:r>
              <a:rPr lang="en-US" dirty="0"/>
              <a:t>Use the guidelines as an opportunity to assess strengths, gaps and opportunities in your practice setting to apply the NCP Guidelines. Specifically, assess/acknowledge how your team has already implemented or currently implementing components of the Guidelines into your program? And, what can your team do differently in light of the new Guidelines?</a:t>
            </a:r>
          </a:p>
          <a:p>
            <a:pPr marL="228600" indent="-228600">
              <a:buFont typeface="+mj-lt"/>
              <a:buAutoNum type="arabicPeriod"/>
            </a:pPr>
            <a:r>
              <a:rPr lang="en-US" dirty="0"/>
              <a:t>Develop a quality improvement plan to improve the care and services for your patients with serious illness and their families/caregivers</a:t>
            </a:r>
          </a:p>
          <a:p>
            <a:pPr marL="228600" indent="-228600">
              <a:buFont typeface="+mj-lt"/>
              <a:buAutoNum type="arabicPeriod"/>
            </a:pPr>
            <a:r>
              <a:rPr lang="en-US" dirty="0"/>
              <a:t>To attain quick success, begin with easily attainable goals, and plan to grow and scale from there.  </a:t>
            </a:r>
          </a:p>
          <a:p>
            <a:pPr marL="228600" indent="-228600">
              <a:buFont typeface="+mj-lt"/>
              <a:buAutoNum type="arabicPeriod"/>
            </a:pPr>
            <a:r>
              <a:rPr lang="en-US" dirty="0"/>
              <a:t>Celebrate achievements along the way with your team and acknowledge those achievements to your leadership.  </a:t>
            </a:r>
          </a:p>
          <a:p>
            <a:pPr marL="0" indent="0">
              <a:buFont typeface="+mj-lt"/>
              <a:buNone/>
            </a:pPr>
            <a:r>
              <a:rPr lang="en-US" dirty="0"/>
              <a:t>[NOTE to speakers: adapt implementation strategies according to your target audience for your presentation.]</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38</a:t>
            </a:fld>
            <a:endParaRPr lang="en-US"/>
          </a:p>
        </p:txBody>
      </p:sp>
    </p:spTree>
    <p:extLst>
      <p:ext uri="{BB962C8B-B14F-4D97-AF65-F5344CB8AC3E}">
        <p14:creationId xmlns:p14="http://schemas.microsoft.com/office/powerpoint/2010/main" val="4062868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resources about the NCP Guidelines, 4</a:t>
            </a:r>
            <a:r>
              <a:rPr lang="en-US" baseline="30000" dirty="0"/>
              <a:t>th</a:t>
            </a:r>
            <a:r>
              <a:rPr lang="en-US" dirty="0"/>
              <a:t> edition, are available to access/download on the NCP website (note the URL noted on the slide) that includes:</a:t>
            </a:r>
          </a:p>
          <a:p>
            <a:pPr marL="171450" indent="-171450">
              <a:buFont typeface="Arial" panose="020B0604020202020204" pitchFamily="34" charset="0"/>
              <a:buChar char="•"/>
            </a:pPr>
            <a:r>
              <a:rPr lang="en-US" dirty="0"/>
              <a:t>NCP in the News - which links to online articles about the guidelines that are published in health-related journals such as </a:t>
            </a:r>
            <a:r>
              <a:rPr lang="en-US" i="1" dirty="0"/>
              <a:t>Health Affairs </a:t>
            </a:r>
            <a:r>
              <a:rPr lang="en-US" dirty="0"/>
              <a:t>and </a:t>
            </a:r>
            <a:r>
              <a:rPr lang="en-US" i="1" dirty="0"/>
              <a:t>Journal of Palliative Medicine</a:t>
            </a:r>
          </a:p>
          <a:p>
            <a:pPr marL="171450" indent="-171450">
              <a:buFont typeface="Arial" panose="020B0604020202020204" pitchFamily="34" charset="0"/>
              <a:buChar char="•"/>
            </a:pPr>
            <a:r>
              <a:rPr lang="en-US" dirty="0"/>
              <a:t>Press release - that was distributed to the media</a:t>
            </a:r>
          </a:p>
          <a:p>
            <a:pPr marL="171450" indent="-171450">
              <a:buFont typeface="Arial" panose="020B0604020202020204" pitchFamily="34" charset="0"/>
              <a:buChar char="•"/>
            </a:pPr>
            <a:r>
              <a:rPr lang="en-US" dirty="0"/>
              <a:t>FAQ document - that provides key information and messages about the 4</a:t>
            </a:r>
            <a:r>
              <a:rPr lang="en-US" baseline="30000" dirty="0"/>
              <a:t>th</a:t>
            </a:r>
            <a:r>
              <a:rPr lang="en-US" dirty="0"/>
              <a:t> edition</a:t>
            </a:r>
          </a:p>
          <a:p>
            <a:pPr marL="171450" indent="-171450">
              <a:buFont typeface="Arial" panose="020B0604020202020204" pitchFamily="34" charset="0"/>
              <a:buChar char="•"/>
            </a:pPr>
            <a:r>
              <a:rPr lang="en-US" dirty="0"/>
              <a:t>Blog post - authored by the NCP Steering Committee Co-Chairs: Drs Martha Twaddle and Betty Ferrell </a:t>
            </a:r>
          </a:p>
          <a:p>
            <a:pPr marL="171450" indent="-171450">
              <a:buFont typeface="Arial" panose="020B0604020202020204" pitchFamily="34" charset="0"/>
              <a:buChar char="•"/>
            </a:pPr>
            <a:r>
              <a:rPr lang="en-US" dirty="0"/>
              <a:t>Summary report of the NCP Stakeholder Strategic Directions Summit - that launched the development of the 4</a:t>
            </a:r>
            <a:r>
              <a:rPr lang="en-US" baseline="30000" dirty="0"/>
              <a:t>th</a:t>
            </a:r>
            <a:r>
              <a:rPr lang="en-US" dirty="0"/>
              <a:t> edition</a:t>
            </a:r>
          </a:p>
          <a:p>
            <a:pPr marL="171450" indent="-171450">
              <a:buFont typeface="Arial" panose="020B0604020202020204" pitchFamily="34" charset="0"/>
              <a:buChar char="•"/>
            </a:pPr>
            <a:r>
              <a:rPr lang="en-US" dirty="0"/>
              <a:t>And, more information about the National Consensus Project for Quality Palliative Care</a:t>
            </a:r>
          </a:p>
        </p:txBody>
      </p:sp>
      <p:sp>
        <p:nvSpPr>
          <p:cNvPr id="4" name="Slide Number Placeholder 3"/>
          <p:cNvSpPr>
            <a:spLocks noGrp="1"/>
          </p:cNvSpPr>
          <p:nvPr>
            <p:ph type="sldNum" sz="quarter" idx="5"/>
          </p:nvPr>
        </p:nvSpPr>
        <p:spPr/>
        <p:txBody>
          <a:bodyPr/>
          <a:lstStyle/>
          <a:p>
            <a:fld id="{83E2A337-F0E0-4C73-BF9E-BCA4B91EF4F7}" type="slidenum">
              <a:rPr lang="en-US" smtClean="0"/>
              <a:t>39</a:t>
            </a:fld>
            <a:endParaRPr lang="en-US"/>
          </a:p>
        </p:txBody>
      </p:sp>
    </p:spTree>
    <p:extLst>
      <p:ext uri="{BB962C8B-B14F-4D97-AF65-F5344CB8AC3E}">
        <p14:creationId xmlns:p14="http://schemas.microsoft.com/office/powerpoint/2010/main" val="1831912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visit the NCP website at the </a:t>
            </a:r>
            <a:r>
              <a:rPr lang="en-US" dirty="0" err="1"/>
              <a:t>url</a:t>
            </a:r>
            <a:r>
              <a:rPr lang="en-US" dirty="0"/>
              <a:t> noted on the slide and follow @</a:t>
            </a:r>
            <a:r>
              <a:rPr lang="en-US" dirty="0" err="1"/>
              <a:t>coalitionhpc</a:t>
            </a:r>
            <a:r>
              <a:rPr lang="en-US" dirty="0"/>
              <a:t> (#NCP Guidelines) on twitter for ongoing updates.  Specific questions can be emailed to info@nationalcoalitionhpc.org. </a:t>
            </a:r>
          </a:p>
        </p:txBody>
      </p:sp>
      <p:sp>
        <p:nvSpPr>
          <p:cNvPr id="4" name="Slide Number Placeholder 3"/>
          <p:cNvSpPr>
            <a:spLocks noGrp="1"/>
          </p:cNvSpPr>
          <p:nvPr>
            <p:ph type="sldNum" sz="quarter" idx="5"/>
          </p:nvPr>
        </p:nvSpPr>
        <p:spPr/>
        <p:txBody>
          <a:bodyPr/>
          <a:lstStyle/>
          <a:p>
            <a:fld id="{83E2A337-F0E0-4C73-BF9E-BCA4B91EF4F7}" type="slidenum">
              <a:rPr lang="en-US" smtClean="0"/>
              <a:t>40</a:t>
            </a:fld>
            <a:endParaRPr lang="en-US"/>
          </a:p>
        </p:txBody>
      </p:sp>
    </p:spTree>
    <p:extLst>
      <p:ext uri="{BB962C8B-B14F-4D97-AF65-F5344CB8AC3E}">
        <p14:creationId xmlns:p14="http://schemas.microsoft.com/office/powerpoint/2010/main" val="91142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new edition of the NCP Guidelines expands upon the content in the 3rd edition, and specifically focuses on the following key concepts: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Palliative care is a person and family centered approach to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Palliative care is inclusive of all people with serious illness, regardless of setting, diagnosis, prognosis, or age. As a result, language specific to the care of neonates, children, and adolescents was emphasized throughout the NCP Guidelines.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Timely consideration of palliative care is the responsibility of clinicians and disciplines caring for the seriously ill, including primary care practices, specialist care practices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oncology or neurology), hospitalists, nursing home staff, and palliative care specialist teams such as hospice, hospital and community-based palliative care teams.</a:t>
            </a:r>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5</a:t>
            </a:fld>
            <a:endParaRPr lang="en-US"/>
          </a:p>
        </p:txBody>
      </p:sp>
    </p:spTree>
    <p:extLst>
      <p:ext uri="{BB962C8B-B14F-4D97-AF65-F5344CB8AC3E}">
        <p14:creationId xmlns:p14="http://schemas.microsoft.com/office/powerpoint/2010/main" val="331541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‘Serious Illness’ that is used in the 4</a:t>
            </a:r>
            <a:r>
              <a:rPr lang="en-US" baseline="30000" dirty="0"/>
              <a:t>th</a:t>
            </a:r>
            <a:r>
              <a:rPr lang="en-US" dirty="0"/>
              <a:t> edition of the NCP Guidelines that was published by Drs. Kelly and </a:t>
            </a:r>
            <a:r>
              <a:rPr lang="en-US" dirty="0" err="1"/>
              <a:t>Bollens</a:t>
            </a:r>
            <a:r>
              <a:rPr lang="en-US" dirty="0"/>
              <a:t>-Lund.  </a:t>
            </a:r>
          </a:p>
        </p:txBody>
      </p:sp>
      <p:sp>
        <p:nvSpPr>
          <p:cNvPr id="4" name="Slide Number Placeholder 3"/>
          <p:cNvSpPr>
            <a:spLocks noGrp="1"/>
          </p:cNvSpPr>
          <p:nvPr>
            <p:ph type="sldNum" sz="quarter" idx="5"/>
          </p:nvPr>
        </p:nvSpPr>
        <p:spPr/>
        <p:txBody>
          <a:bodyPr/>
          <a:lstStyle/>
          <a:p>
            <a:fld id="{83E2A337-F0E0-4C73-BF9E-BCA4B91EF4F7}" type="slidenum">
              <a:rPr lang="en-US" smtClean="0"/>
              <a:t>6</a:t>
            </a:fld>
            <a:endParaRPr lang="en-US"/>
          </a:p>
        </p:txBody>
      </p:sp>
    </p:spTree>
    <p:extLst>
      <p:ext uri="{BB962C8B-B14F-4D97-AF65-F5344CB8AC3E}">
        <p14:creationId xmlns:p14="http://schemas.microsoft.com/office/powerpoint/2010/main" val="331027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One of the strategic outcomes of the National Stakeholder Summit that was held in June 2017 before the actual writing of the 4</a:t>
            </a:r>
            <a:r>
              <a:rPr lang="en-US" baseline="30000" dirty="0"/>
              <a:t>th</a:t>
            </a:r>
            <a:r>
              <a:rPr lang="en-US" dirty="0"/>
              <a:t> edition began, was the person-centric definition of community that was established.  “Community” in the context of the NCP Guidelines is defined by the person; however, needs can change based on the setting of care and other factors (e.g. in the ICU, home, etc.). It is also helpful to define community as a lens through which people’s needs can be assessed.  Community is person-centric and should not be “medicalized.”</a:t>
            </a:r>
          </a:p>
        </p:txBody>
      </p:sp>
      <p:sp>
        <p:nvSpPr>
          <p:cNvPr id="4" name="Slide Number Placeholder 3"/>
          <p:cNvSpPr>
            <a:spLocks noGrp="1"/>
          </p:cNvSpPr>
          <p:nvPr>
            <p:ph type="sldNum" sz="quarter" idx="5"/>
          </p:nvPr>
        </p:nvSpPr>
        <p:spPr/>
        <p:txBody>
          <a:bodyPr/>
          <a:lstStyle/>
          <a:p>
            <a:fld id="{83E2A337-F0E0-4C73-BF9E-BCA4B91EF4F7}" type="slidenum">
              <a:rPr lang="en-US" smtClean="0"/>
              <a:t>7</a:t>
            </a:fld>
            <a:endParaRPr lang="en-US"/>
          </a:p>
        </p:txBody>
      </p:sp>
    </p:spTree>
    <p:extLst>
      <p:ext uri="{BB962C8B-B14F-4D97-AF65-F5344CB8AC3E}">
        <p14:creationId xmlns:p14="http://schemas.microsoft.com/office/powerpoint/2010/main" val="326561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to provide more information about the NCP Guidelines background and development process.</a:t>
            </a:r>
          </a:p>
        </p:txBody>
      </p:sp>
      <p:sp>
        <p:nvSpPr>
          <p:cNvPr id="4" name="Slide Number Placeholder 3"/>
          <p:cNvSpPr>
            <a:spLocks noGrp="1"/>
          </p:cNvSpPr>
          <p:nvPr>
            <p:ph type="sldNum" sz="quarter" idx="5"/>
          </p:nvPr>
        </p:nvSpPr>
        <p:spPr/>
        <p:txBody>
          <a:bodyPr/>
          <a:lstStyle/>
          <a:p>
            <a:fld id="{83E2A337-F0E0-4C73-BF9E-BCA4B91EF4F7}" type="slidenum">
              <a:rPr lang="en-US" smtClean="0"/>
              <a:t>8</a:t>
            </a:fld>
            <a:endParaRPr lang="en-US"/>
          </a:p>
        </p:txBody>
      </p:sp>
    </p:spTree>
    <p:extLst>
      <p:ext uri="{BB962C8B-B14F-4D97-AF65-F5344CB8AC3E}">
        <p14:creationId xmlns:p14="http://schemas.microsoft.com/office/powerpoint/2010/main" val="328543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clinical practice guidelines are to improve care and safety of patients and their families.  Specifically, the guidelines serve to: </a:t>
            </a:r>
          </a:p>
          <a:p>
            <a:pPr marL="171450" indent="-171450">
              <a:buFont typeface="Arial" panose="020B0604020202020204" pitchFamily="34" charset="0"/>
              <a:buChar char="•"/>
            </a:pPr>
            <a:r>
              <a:rPr lang="en-US" dirty="0"/>
              <a:t>Define structures and processes of care</a:t>
            </a:r>
          </a:p>
          <a:p>
            <a:pPr marL="171450" indent="-171450">
              <a:buFont typeface="Arial" panose="020B0604020202020204" pitchFamily="34" charset="0"/>
              <a:buChar char="•"/>
            </a:pPr>
            <a:r>
              <a:rPr lang="en-US" dirty="0"/>
              <a:t>Set expectations for providers</a:t>
            </a:r>
          </a:p>
          <a:p>
            <a:pPr marL="171450" indent="-171450">
              <a:buFont typeface="Arial" panose="020B0604020202020204" pitchFamily="34" charset="0"/>
              <a:buChar char="•"/>
            </a:pPr>
            <a:r>
              <a:rPr lang="en-US" dirty="0"/>
              <a:t>Guide clinical decision making</a:t>
            </a:r>
          </a:p>
          <a:p>
            <a:pPr marL="171450" indent="-171450">
              <a:buFont typeface="Arial" panose="020B0604020202020204" pitchFamily="34" charset="0"/>
              <a:buChar char="•"/>
            </a:pPr>
            <a:r>
              <a:rPr lang="en-US" dirty="0"/>
              <a:t>Promote standardization</a:t>
            </a:r>
          </a:p>
          <a:p>
            <a:pPr marL="171450" indent="-171450">
              <a:buFont typeface="Arial" panose="020B0604020202020204" pitchFamily="34" charset="0"/>
              <a:buChar char="•"/>
            </a:pPr>
            <a:r>
              <a:rPr lang="en-US" dirty="0"/>
              <a:t>Create a foundation for accountability</a:t>
            </a:r>
          </a:p>
          <a:p>
            <a:endParaRPr lang="en-US" dirty="0"/>
          </a:p>
          <a:p>
            <a:r>
              <a:rPr lang="en-US" dirty="0"/>
              <a:t>Clinical practice guidelines provide the essential elements for standards, polices and best practices – and should not be confused as standards of care.  Guidelines provide high-level recommendations for quality care and standards provide the specific guidance for how to deliver quality care.  </a:t>
            </a:r>
          </a:p>
        </p:txBody>
      </p:sp>
      <p:sp>
        <p:nvSpPr>
          <p:cNvPr id="4" name="Slide Number Placeholder 3"/>
          <p:cNvSpPr>
            <a:spLocks noGrp="1"/>
          </p:cNvSpPr>
          <p:nvPr>
            <p:ph type="sldNum" sz="quarter" idx="5"/>
          </p:nvPr>
        </p:nvSpPr>
        <p:spPr/>
        <p:txBody>
          <a:bodyPr/>
          <a:lstStyle/>
          <a:p>
            <a:fld id="{83E2A337-F0E0-4C73-BF9E-BCA4B91EF4F7}" type="slidenum">
              <a:rPr lang="en-US" smtClean="0"/>
              <a:t>9</a:t>
            </a:fld>
            <a:endParaRPr lang="en-US"/>
          </a:p>
        </p:txBody>
      </p:sp>
    </p:spTree>
    <p:extLst>
      <p:ext uri="{BB962C8B-B14F-4D97-AF65-F5344CB8AC3E}">
        <p14:creationId xmlns:p14="http://schemas.microsoft.com/office/powerpoint/2010/main" val="116048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National Consensus Project for Quality Palliative Care (NCP) began in 2001 with a task force of five key national organizations and content experts.  The purpose of the NCP is to further define and underscore the value of palliative care, and improve upon the delivery of palliative care in the United States. The NCP expanded over that last decade to include more national organizations and stakeholders. Three prior editions of the NCP Guidelines were published in 2004, 2009, and 2013. The National Coalition for Hospice and Palliative Care serves as the organizational home of the NCP. </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10</a:t>
            </a:fld>
            <a:endParaRPr lang="en-US"/>
          </a:p>
        </p:txBody>
      </p:sp>
    </p:spTree>
    <p:extLst>
      <p:ext uri="{BB962C8B-B14F-4D97-AF65-F5344CB8AC3E}">
        <p14:creationId xmlns:p14="http://schemas.microsoft.com/office/powerpoint/2010/main" val="331040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F6CD-49FF-4059-A24E-B1BE7F90E8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91A65-1057-4BAB-9F56-7B2F425EE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258AC-B3F9-47B2-9BCC-237A8EE37762}"/>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5" name="Footer Placeholder 4">
            <a:extLst>
              <a:ext uri="{FF2B5EF4-FFF2-40B4-BE49-F238E27FC236}">
                <a16:creationId xmlns:a16="http://schemas.microsoft.com/office/drawing/2014/main" id="{E350D917-0345-4754-83C1-462BFA4D4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81C8C-D85D-4C9C-A94F-76A1BF2E8E5A}"/>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66205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309B-CCEA-457D-B990-556E4F0D3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8020D-163C-433B-AABB-821CC6057F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19894-9F7E-4439-BD42-73AAC080FD44}"/>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5" name="Footer Placeholder 4">
            <a:extLst>
              <a:ext uri="{FF2B5EF4-FFF2-40B4-BE49-F238E27FC236}">
                <a16:creationId xmlns:a16="http://schemas.microsoft.com/office/drawing/2014/main" id="{1FF98A12-8820-471F-B4FA-E38CCEAB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AA013-9186-4ECD-8A84-69C96E5B810B}"/>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405715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B7437-F346-49B7-B046-7058615FE5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84B61C-2EF8-4073-8AD4-CAA53773A8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BD984-156D-4D73-BD36-22039244E4AA}"/>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5" name="Footer Placeholder 4">
            <a:extLst>
              <a:ext uri="{FF2B5EF4-FFF2-40B4-BE49-F238E27FC236}">
                <a16:creationId xmlns:a16="http://schemas.microsoft.com/office/drawing/2014/main" id="{2DB6B5C0-B071-49A1-A71D-17BD768FB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B84FB-A686-4113-8049-3F21AC28AFAE}"/>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196140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DF45-9D11-4D7B-BA14-01C56DF1A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EF01E-4912-4B89-9C3B-DE6B47B240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51D7F-FFF9-47B4-B41C-8118EF2EC0C5}"/>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5" name="Footer Placeholder 4">
            <a:extLst>
              <a:ext uri="{FF2B5EF4-FFF2-40B4-BE49-F238E27FC236}">
                <a16:creationId xmlns:a16="http://schemas.microsoft.com/office/drawing/2014/main" id="{47DA9A7A-69FB-4126-89B1-E2D3EE794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0F86A-75C6-444D-BBD1-C3F67888AAD5}"/>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126526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2BA0-9BE2-4E5B-A360-B3CC2E0F0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2A6C1A-00F1-4E9C-A865-DBB70FA5E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A3E53A-1C35-4361-ABD8-B1387FDAC68A}"/>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5" name="Footer Placeholder 4">
            <a:extLst>
              <a:ext uri="{FF2B5EF4-FFF2-40B4-BE49-F238E27FC236}">
                <a16:creationId xmlns:a16="http://schemas.microsoft.com/office/drawing/2014/main" id="{65A54219-31F9-4241-B4AA-B2480CA8B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31BA3-55D0-4D0F-87DE-82921F08E39C}"/>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374718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E627-AF48-4FD8-ACFE-175AE6DC0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1E88F-3B42-439B-B72E-AEA8CA9D98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47C1D7-6784-4FED-A3BE-F5C15E0C86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3B9B5-EDE7-49B2-B9CD-F73FFB567170}"/>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6" name="Footer Placeholder 5">
            <a:extLst>
              <a:ext uri="{FF2B5EF4-FFF2-40B4-BE49-F238E27FC236}">
                <a16:creationId xmlns:a16="http://schemas.microsoft.com/office/drawing/2014/main" id="{8F9CB1D9-EF34-4CBF-B537-760FD240A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A4838-2703-411A-A312-038156C887FF}"/>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68834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0B6E-A825-4B57-92AC-9D15A5DF8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DDD90C-2310-49AA-8A98-CC92D5DFD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36B5A2-ADAD-411C-B4F1-060EDEE256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9D8756-3776-40C8-894D-8082742EE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FB80CA-3CC9-4107-A78A-2844B31B84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2AE9F-EA83-4E1B-8941-F69922BD0F84}"/>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8" name="Footer Placeholder 7">
            <a:extLst>
              <a:ext uri="{FF2B5EF4-FFF2-40B4-BE49-F238E27FC236}">
                <a16:creationId xmlns:a16="http://schemas.microsoft.com/office/drawing/2014/main" id="{C4B00395-6917-4162-B5CE-6C1DDC4312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B8E401-5ED2-46E2-B676-C104AD342D83}"/>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15262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1344-E743-46DB-8826-FC50465D8B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0F755A-35B1-4B67-A8CA-875D313EAD20}"/>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4" name="Footer Placeholder 3">
            <a:extLst>
              <a:ext uri="{FF2B5EF4-FFF2-40B4-BE49-F238E27FC236}">
                <a16:creationId xmlns:a16="http://schemas.microsoft.com/office/drawing/2014/main" id="{E6C2ECD9-C07D-4DAE-B116-5D6179B29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64EC7-2A29-4756-B34A-AFCB8864025A}"/>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345152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68A7E-2686-40AB-9C62-F29C635885AE}"/>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3" name="Footer Placeholder 2">
            <a:extLst>
              <a:ext uri="{FF2B5EF4-FFF2-40B4-BE49-F238E27FC236}">
                <a16:creationId xmlns:a16="http://schemas.microsoft.com/office/drawing/2014/main" id="{8EC9473E-D444-4A26-A4BC-914A7AC7A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B014B-3FFA-4E81-83EC-366AA9334FEB}"/>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213991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4034-D316-4673-BB55-530E32CDD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BDA75-9A3D-4198-BD15-2350434A7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A49B8-BA62-4D02-A7FB-D5698B710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B2E7CD-4093-4580-B5F3-29583D7B92E7}"/>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6" name="Footer Placeholder 5">
            <a:extLst>
              <a:ext uri="{FF2B5EF4-FFF2-40B4-BE49-F238E27FC236}">
                <a16:creationId xmlns:a16="http://schemas.microsoft.com/office/drawing/2014/main" id="{7E69631B-F784-4645-BEF8-2F9DFFA18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70AD3-1807-4753-B222-E7C7FB1CB7A9}"/>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79181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0DFA-11FC-4AE5-8556-F5FFD7A90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E0F18-D15E-4EF1-A15E-0C20EF430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5126DC-1947-443F-AEB2-031BAB0BB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8AA765-D09D-40A1-A895-F4D355F0171D}"/>
              </a:ext>
            </a:extLst>
          </p:cNvPr>
          <p:cNvSpPr>
            <a:spLocks noGrp="1"/>
          </p:cNvSpPr>
          <p:nvPr>
            <p:ph type="dt" sz="half" idx="10"/>
          </p:nvPr>
        </p:nvSpPr>
        <p:spPr/>
        <p:txBody>
          <a:bodyPr/>
          <a:lstStyle/>
          <a:p>
            <a:fld id="{08E9D146-DF49-45CA-AE31-292C9B7065E7}" type="datetimeFigureOut">
              <a:rPr lang="en-US" smtClean="0"/>
              <a:t>3/1/2019</a:t>
            </a:fld>
            <a:endParaRPr lang="en-US"/>
          </a:p>
        </p:txBody>
      </p:sp>
      <p:sp>
        <p:nvSpPr>
          <p:cNvPr id="6" name="Footer Placeholder 5">
            <a:extLst>
              <a:ext uri="{FF2B5EF4-FFF2-40B4-BE49-F238E27FC236}">
                <a16:creationId xmlns:a16="http://schemas.microsoft.com/office/drawing/2014/main" id="{AA74D788-B62C-4931-AC27-DB04C7824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AFE8C-4181-4EA8-8E95-C5495752B500}"/>
              </a:ext>
            </a:extLst>
          </p:cNvPr>
          <p:cNvSpPr>
            <a:spLocks noGrp="1"/>
          </p:cNvSpPr>
          <p:nvPr>
            <p:ph type="sldNum" sz="quarter" idx="12"/>
          </p:nvPr>
        </p:nvSpPr>
        <p:spPr/>
        <p:txBody>
          <a:bodyPr/>
          <a:lstStyle/>
          <a:p>
            <a:fld id="{C7D2552E-6E77-4781-9ACB-B5C129A4C6BF}" type="slidenum">
              <a:rPr lang="en-US" smtClean="0"/>
              <a:t>‹#›</a:t>
            </a:fld>
            <a:endParaRPr lang="en-US"/>
          </a:p>
        </p:txBody>
      </p:sp>
    </p:spTree>
    <p:extLst>
      <p:ext uri="{BB962C8B-B14F-4D97-AF65-F5344CB8AC3E}">
        <p14:creationId xmlns:p14="http://schemas.microsoft.com/office/powerpoint/2010/main" val="191172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A372CF-7546-4C69-929E-4718C710F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65ADD-3A14-432C-9BFF-861D98B45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94622-734F-4AAF-9277-F2C1A0ECF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9D146-DF49-45CA-AE31-292C9B7065E7}" type="datetimeFigureOut">
              <a:rPr lang="en-US" smtClean="0"/>
              <a:t>3/1/2019</a:t>
            </a:fld>
            <a:endParaRPr lang="en-US"/>
          </a:p>
        </p:txBody>
      </p:sp>
      <p:sp>
        <p:nvSpPr>
          <p:cNvPr id="5" name="Footer Placeholder 4">
            <a:extLst>
              <a:ext uri="{FF2B5EF4-FFF2-40B4-BE49-F238E27FC236}">
                <a16:creationId xmlns:a16="http://schemas.microsoft.com/office/drawing/2014/main" id="{061DA092-7ADD-4B82-878A-C9DFC678B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36052-D69C-4865-9620-8CE21C386A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2552E-6E77-4781-9ACB-B5C129A4C6BF}" type="slidenum">
              <a:rPr lang="en-US" smtClean="0"/>
              <a:t>‹#›</a:t>
            </a:fld>
            <a:endParaRPr lang="en-US"/>
          </a:p>
        </p:txBody>
      </p:sp>
    </p:spTree>
    <p:extLst>
      <p:ext uri="{BB962C8B-B14F-4D97-AF65-F5344CB8AC3E}">
        <p14:creationId xmlns:p14="http://schemas.microsoft.com/office/powerpoint/2010/main" val="206496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3" Type="http://schemas.openxmlformats.org/officeDocument/2006/relationships/hyperlink" Target="https://www.jpsmjournal.com/article/S0885-3924(18)30468-8/fulltext"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nationalcoalitionhpc.org/ncp"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ationalcoalitionhpc.org/ncp"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54A0-2290-4CB8-94BE-3B69B133317F}"/>
              </a:ext>
            </a:extLst>
          </p:cNvPr>
          <p:cNvSpPr>
            <a:spLocks noGrp="1"/>
          </p:cNvSpPr>
          <p:nvPr>
            <p:ph type="ctrTitle"/>
          </p:nvPr>
        </p:nvSpPr>
        <p:spPr>
          <a:xfrm>
            <a:off x="2286501" y="1017923"/>
            <a:ext cx="7510129" cy="3571557"/>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b="1" dirty="0"/>
              <a:t>Clinical Practice Guidelines for Quality Palliative Care,</a:t>
            </a:r>
            <a:br>
              <a:rPr lang="en-US" b="1" dirty="0"/>
            </a:br>
            <a:r>
              <a:rPr lang="en-US" b="1" dirty="0"/>
              <a:t>4</a:t>
            </a:r>
            <a:r>
              <a:rPr lang="en-US" b="1" baseline="30000" dirty="0"/>
              <a:t>th</a:t>
            </a:r>
            <a:r>
              <a:rPr lang="en-US" b="1" dirty="0"/>
              <a:t> edition</a:t>
            </a:r>
          </a:p>
        </p:txBody>
      </p:sp>
      <p:sp>
        <p:nvSpPr>
          <p:cNvPr id="3" name="Subtitle 2">
            <a:extLst>
              <a:ext uri="{FF2B5EF4-FFF2-40B4-BE49-F238E27FC236}">
                <a16:creationId xmlns:a16="http://schemas.microsoft.com/office/drawing/2014/main" id="{741D5587-92A3-46EE-B59D-2DA826F75559}"/>
              </a:ext>
            </a:extLst>
          </p:cNvPr>
          <p:cNvSpPr>
            <a:spLocks noGrp="1"/>
          </p:cNvSpPr>
          <p:nvPr>
            <p:ph type="subTitle" idx="1"/>
          </p:nvPr>
        </p:nvSpPr>
        <p:spPr>
          <a:xfrm>
            <a:off x="1607820" y="4821238"/>
            <a:ext cx="9144000" cy="1655762"/>
          </a:xfrm>
        </p:spPr>
        <p:txBody>
          <a:bodyPr/>
          <a:lstStyle/>
          <a:p>
            <a:endParaRPr lang="en-US" dirty="0"/>
          </a:p>
        </p:txBody>
      </p:sp>
      <p:pic>
        <p:nvPicPr>
          <p:cNvPr id="5" name="Picture 4">
            <a:extLst>
              <a:ext uri="{FF2B5EF4-FFF2-40B4-BE49-F238E27FC236}">
                <a16:creationId xmlns:a16="http://schemas.microsoft.com/office/drawing/2014/main" id="{586AB42D-4005-4880-A038-DDEFD96A1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45" y="740402"/>
            <a:ext cx="2566845" cy="1303115"/>
          </a:xfrm>
          <a:prstGeom prst="rect">
            <a:avLst/>
          </a:prstGeom>
        </p:spPr>
      </p:pic>
    </p:spTree>
    <p:extLst>
      <p:ext uri="{BB962C8B-B14F-4D97-AF65-F5344CB8AC3E}">
        <p14:creationId xmlns:p14="http://schemas.microsoft.com/office/powerpoint/2010/main" val="318062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8D9F-533A-4041-BB89-DA7CBED257DC}"/>
              </a:ext>
            </a:extLst>
          </p:cNvPr>
          <p:cNvSpPr>
            <a:spLocks noGrp="1"/>
          </p:cNvSpPr>
          <p:nvPr>
            <p:ph type="title"/>
          </p:nvPr>
        </p:nvSpPr>
        <p:spPr/>
        <p:txBody>
          <a:bodyPr/>
          <a:lstStyle/>
          <a:p>
            <a:r>
              <a:rPr lang="en-US" b="1" dirty="0"/>
              <a:t>National Consensus Project for Quality Palliative Care (NCP)</a:t>
            </a:r>
          </a:p>
        </p:txBody>
      </p:sp>
      <p:pic>
        <p:nvPicPr>
          <p:cNvPr id="7" name="Content Placeholder 6">
            <a:extLst>
              <a:ext uri="{FF2B5EF4-FFF2-40B4-BE49-F238E27FC236}">
                <a16:creationId xmlns:a16="http://schemas.microsoft.com/office/drawing/2014/main" id="{246A71A6-619F-41EC-AEC6-410F986AA30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73855" y="4628495"/>
            <a:ext cx="1772180" cy="899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EE7FE254-C5CB-4F2A-8BEA-4B3BC6E2DD88}"/>
              </a:ext>
            </a:extLst>
          </p:cNvPr>
          <p:cNvSpPr>
            <a:spLocks noGrp="1"/>
          </p:cNvSpPr>
          <p:nvPr>
            <p:ph sz="half" idx="2"/>
          </p:nvPr>
        </p:nvSpPr>
        <p:spPr>
          <a:xfrm>
            <a:off x="4593265" y="2091439"/>
            <a:ext cx="6760535" cy="4351338"/>
          </a:xfrm>
        </p:spPr>
        <p:txBody>
          <a:bodyPr>
            <a:normAutofit/>
          </a:bodyPr>
          <a:lstStyle/>
          <a:p>
            <a:pPr>
              <a:defRPr/>
            </a:pPr>
            <a:r>
              <a:rPr lang="en-US" dirty="0"/>
              <a:t>Began in 2001 to define and improve the delivery of palliative care </a:t>
            </a:r>
          </a:p>
          <a:p>
            <a:pPr>
              <a:defRPr/>
            </a:pPr>
            <a:r>
              <a:rPr lang="en-US" dirty="0"/>
              <a:t>Stakeholder involvement expanded over the last decade </a:t>
            </a:r>
          </a:p>
          <a:p>
            <a:pPr>
              <a:defRPr/>
            </a:pPr>
            <a:r>
              <a:rPr lang="en-US" dirty="0"/>
              <a:t>Three prior editions of the NCP Guidelines published: 2004, 2009, 2013</a:t>
            </a:r>
          </a:p>
          <a:p>
            <a:pPr>
              <a:defRPr/>
            </a:pPr>
            <a:r>
              <a:rPr lang="en-US" dirty="0"/>
              <a:t>National Coalition for Hospice and Palliative Care serves as organization home of NCP</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DB8BC6A4-D3F5-4302-8E56-C0AF0C53C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148" y="2133005"/>
            <a:ext cx="3029833" cy="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rrow: Up-Down 5">
            <a:extLst>
              <a:ext uri="{FF2B5EF4-FFF2-40B4-BE49-F238E27FC236}">
                <a16:creationId xmlns:a16="http://schemas.microsoft.com/office/drawing/2014/main" id="{2A319E4C-751C-4496-9710-9BECF645DCE7}"/>
              </a:ext>
            </a:extLst>
          </p:cNvPr>
          <p:cNvSpPr/>
          <p:nvPr/>
        </p:nvSpPr>
        <p:spPr>
          <a:xfrm>
            <a:off x="2519917" y="3470295"/>
            <a:ext cx="243908" cy="846846"/>
          </a:xfrm>
          <a:prstGeom prst="up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83390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A796-3481-4671-B492-3F70369E4C76}"/>
              </a:ext>
            </a:extLst>
          </p:cNvPr>
          <p:cNvSpPr>
            <a:spLocks noGrp="1"/>
          </p:cNvSpPr>
          <p:nvPr>
            <p:ph type="title"/>
          </p:nvPr>
        </p:nvSpPr>
        <p:spPr/>
        <p:txBody>
          <a:bodyPr>
            <a:normAutofit/>
          </a:bodyPr>
          <a:lstStyle/>
          <a:p>
            <a:r>
              <a:rPr lang="en-US" b="1" dirty="0"/>
              <a:t>The 4</a:t>
            </a:r>
            <a:r>
              <a:rPr lang="en-US" b="1" baseline="30000" dirty="0"/>
              <a:t>th</a:t>
            </a:r>
            <a:r>
              <a:rPr lang="en-US" b="1" dirty="0"/>
              <a:t> edition</a:t>
            </a:r>
          </a:p>
        </p:txBody>
      </p:sp>
      <p:sp>
        <p:nvSpPr>
          <p:cNvPr id="3" name="Content Placeholder 2">
            <a:extLst>
              <a:ext uri="{FF2B5EF4-FFF2-40B4-BE49-F238E27FC236}">
                <a16:creationId xmlns:a16="http://schemas.microsoft.com/office/drawing/2014/main" id="{28E428F2-0FB8-4C94-846E-77B843CC3944}"/>
              </a:ext>
            </a:extLst>
          </p:cNvPr>
          <p:cNvSpPr>
            <a:spLocks noGrp="1"/>
          </p:cNvSpPr>
          <p:nvPr>
            <p:ph idx="1"/>
          </p:nvPr>
        </p:nvSpPr>
        <p:spPr>
          <a:xfrm>
            <a:off x="957143" y="1761830"/>
            <a:ext cx="6198569" cy="4351338"/>
          </a:xfrm>
        </p:spPr>
        <p:txBody>
          <a:bodyPr>
            <a:normAutofit/>
          </a:bodyPr>
          <a:lstStyle/>
          <a:p>
            <a:r>
              <a:rPr lang="en-US" altLang="en-US" dirty="0">
                <a:ea typeface="MS PGothic" panose="020B0600070205080204" pitchFamily="34" charset="-128"/>
                <a:cs typeface="Tahoma" panose="020B0604030504040204" pitchFamily="34" charset="0"/>
              </a:rPr>
              <a:t>For </a:t>
            </a:r>
            <a:r>
              <a:rPr lang="en-US" altLang="en-US" u="sng" dirty="0">
                <a:ea typeface="MS PGothic" panose="020B0600070205080204" pitchFamily="34" charset="-128"/>
                <a:cs typeface="Tahoma" panose="020B0604030504040204" pitchFamily="34" charset="0"/>
              </a:rPr>
              <a:t>all people with serious illness</a:t>
            </a:r>
            <a:r>
              <a:rPr lang="en-US" altLang="en-US" dirty="0">
                <a:ea typeface="MS PGothic" panose="020B0600070205080204" pitchFamily="34" charset="-128"/>
                <a:cs typeface="Tahoma" panose="020B0604030504040204" pitchFamily="34" charset="0"/>
              </a:rPr>
              <a:t>, regardless of setting, diagnosis, prognosis, or age </a:t>
            </a:r>
          </a:p>
          <a:p>
            <a:pPr>
              <a:spcBef>
                <a:spcPts val="1200"/>
              </a:spcBef>
              <a:defRPr/>
            </a:pPr>
            <a:r>
              <a:rPr lang="en-US" dirty="0">
                <a:ea typeface="ＭＳ Ｐゴシック" charset="-128"/>
                <a:cs typeface="Tahoma"/>
              </a:rPr>
              <a:t>Funded by the Gordon and Betty Moore Foundation</a:t>
            </a:r>
          </a:p>
          <a:p>
            <a:pPr>
              <a:spcBef>
                <a:spcPts val="1200"/>
              </a:spcBef>
              <a:defRPr/>
            </a:pPr>
            <a:r>
              <a:rPr lang="en-US" dirty="0">
                <a:ea typeface="ＭＳ Ｐゴシック" charset="-128"/>
                <a:cs typeface="Tahoma"/>
              </a:rPr>
              <a:t>Published by the National Coalition for Hospice and Palliative Care</a:t>
            </a:r>
          </a:p>
          <a:p>
            <a:pPr>
              <a:spcBef>
                <a:spcPts val="1200"/>
              </a:spcBef>
              <a:defRPr/>
            </a:pPr>
            <a:r>
              <a:rPr lang="en-US" dirty="0">
                <a:ea typeface="ＭＳ Ｐゴシック" charset="-128"/>
                <a:cs typeface="Tahoma"/>
              </a:rPr>
              <a:t>NCP leadership consisted of 16 national organizations</a:t>
            </a:r>
            <a:endParaRPr lang="en-US" b="1" dirty="0">
              <a:ea typeface="ＭＳ Ｐゴシック" charset="-128"/>
              <a:cs typeface="Tahoma"/>
            </a:endParaRPr>
          </a:p>
          <a:p>
            <a:endParaRPr lang="en-US" sz="2400" dirty="0"/>
          </a:p>
        </p:txBody>
      </p:sp>
      <p:pic>
        <p:nvPicPr>
          <p:cNvPr id="7" name="Graphic 6">
            <a:extLst>
              <a:ext uri="{FF2B5EF4-FFF2-40B4-BE49-F238E27FC236}">
                <a16:creationId xmlns:a16="http://schemas.microsoft.com/office/drawing/2014/main" id="{5F7EB78B-9EDC-44B5-9831-31FCABD7E211}"/>
              </a:ext>
            </a:extLst>
          </p:cNvPr>
          <p:cNvPicPr>
            <a:picLocks noChangeAspect="1"/>
          </p:cNvPicPr>
          <p:nvPr/>
        </p:nvPicPr>
        <p:blipFill rotWithShape="1">
          <a:blip r:embed="rId3">
            <a:extLst>
              <a:ext uri="{28A0092B-C50C-407E-A947-70E740481C1C}">
                <a14:useLocalDpi xmlns:a14="http://schemas.microsoft.com/office/drawing/2010/main" val="0"/>
              </a:ext>
            </a:extLst>
          </a:blip>
          <a:srcRect r="-1" b="930"/>
          <a:stretch/>
        </p:blipFill>
        <p:spPr>
          <a:xfrm>
            <a:off x="7293936" y="700493"/>
            <a:ext cx="4145508" cy="5248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126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72CA76-2354-48CC-8705-E9C51C3AD4B9}"/>
              </a:ext>
            </a:extLst>
          </p:cNvPr>
          <p:cNvSpPr>
            <a:spLocks noGrp="1"/>
          </p:cNvSpPr>
          <p:nvPr>
            <p:ph type="title"/>
          </p:nvPr>
        </p:nvSpPr>
        <p:spPr>
          <a:xfrm>
            <a:off x="838200" y="288570"/>
            <a:ext cx="9809629" cy="651077"/>
          </a:xfrm>
        </p:spPr>
        <p:txBody>
          <a:bodyPr>
            <a:noAutofit/>
          </a:bodyPr>
          <a:lstStyle/>
          <a:p>
            <a:pPr>
              <a:defRPr/>
            </a:pPr>
            <a:r>
              <a:rPr lang="en-US" sz="4000" dirty="0"/>
              <a:t> </a:t>
            </a:r>
            <a:br>
              <a:rPr lang="en-US" dirty="0"/>
            </a:br>
            <a:r>
              <a:rPr lang="en-US" b="1" dirty="0"/>
              <a:t>NCP Leadership Organizations</a:t>
            </a:r>
          </a:p>
        </p:txBody>
      </p:sp>
      <p:pic>
        <p:nvPicPr>
          <p:cNvPr id="13315" name="Picture 8">
            <a:extLst>
              <a:ext uri="{FF2B5EF4-FFF2-40B4-BE49-F238E27FC236}">
                <a16:creationId xmlns:a16="http://schemas.microsoft.com/office/drawing/2014/main" id="{BA2DACC2-7161-4B97-AC5B-491190BEC3E5}"/>
              </a:ext>
            </a:extLst>
          </p:cNvPr>
          <p:cNvPicPr>
            <a:picLocks noChangeAspect="1" noChangeArrowheads="1"/>
          </p:cNvPicPr>
          <p:nvPr/>
        </p:nvPicPr>
        <p:blipFill>
          <a:blip r:embed="rId3"/>
          <a:srcRect/>
          <a:stretch>
            <a:fillRect/>
          </a:stretch>
        </p:blipFill>
        <p:spPr bwMode="auto">
          <a:xfrm>
            <a:off x="1046374" y="1434524"/>
            <a:ext cx="1778522" cy="1158938"/>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24" name="Picture 9">
            <a:extLst>
              <a:ext uri="{FF2B5EF4-FFF2-40B4-BE49-F238E27FC236}">
                <a16:creationId xmlns:a16="http://schemas.microsoft.com/office/drawing/2014/main" id="{6894CCB6-6768-4584-A91E-F69D700F0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288" y="1454379"/>
            <a:ext cx="1778523" cy="126612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13317" name="Picture 10">
            <a:extLst>
              <a:ext uri="{FF2B5EF4-FFF2-40B4-BE49-F238E27FC236}">
                <a16:creationId xmlns:a16="http://schemas.microsoft.com/office/drawing/2014/main" id="{9AB5FC3E-AC63-439A-A681-9886E5DF4BB6}"/>
              </a:ext>
            </a:extLst>
          </p:cNvPr>
          <p:cNvPicPr>
            <a:picLocks noChangeAspect="1" noChangeArrowheads="1"/>
          </p:cNvPicPr>
          <p:nvPr/>
        </p:nvPicPr>
        <p:blipFill>
          <a:blip r:embed="rId5"/>
          <a:srcRect/>
          <a:stretch>
            <a:fillRect/>
          </a:stretch>
        </p:blipFill>
        <p:spPr bwMode="auto">
          <a:xfrm>
            <a:off x="6574149" y="1454379"/>
            <a:ext cx="1818394" cy="716582"/>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13318" name="Picture 11">
            <a:extLst>
              <a:ext uri="{FF2B5EF4-FFF2-40B4-BE49-F238E27FC236}">
                <a16:creationId xmlns:a16="http://schemas.microsoft.com/office/drawing/2014/main" id="{7E14C464-CA83-47D8-84FA-CB77ADA45C6E}"/>
              </a:ext>
            </a:extLst>
          </p:cNvPr>
          <p:cNvPicPr>
            <a:picLocks noChangeAspect="1" noChangeArrowheads="1"/>
          </p:cNvPicPr>
          <p:nvPr/>
        </p:nvPicPr>
        <p:blipFill>
          <a:blip r:embed="rId6"/>
          <a:srcRect/>
          <a:stretch>
            <a:fillRect/>
          </a:stretch>
        </p:blipFill>
        <p:spPr bwMode="auto">
          <a:xfrm>
            <a:off x="9394082" y="1049953"/>
            <a:ext cx="1253747" cy="1383445"/>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27" name="Picture 12">
            <a:extLst>
              <a:ext uri="{FF2B5EF4-FFF2-40B4-BE49-F238E27FC236}">
                <a16:creationId xmlns:a16="http://schemas.microsoft.com/office/drawing/2014/main" id="{149B7284-092A-49E5-97AA-EE1123CA00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301" y="2823672"/>
            <a:ext cx="1606519" cy="123455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28" name="Picture 13">
            <a:extLst>
              <a:ext uri="{FF2B5EF4-FFF2-40B4-BE49-F238E27FC236}">
                <a16:creationId xmlns:a16="http://schemas.microsoft.com/office/drawing/2014/main" id="{0685994F-1A15-40C7-8BFB-DBDADF842E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0425" y="2444489"/>
            <a:ext cx="1458557" cy="145855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29" name="Picture 14">
            <a:extLst>
              <a:ext uri="{FF2B5EF4-FFF2-40B4-BE49-F238E27FC236}">
                <a16:creationId xmlns:a16="http://schemas.microsoft.com/office/drawing/2014/main" id="{BA2A28DA-DC5C-4067-86A0-048C301672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1997" y="2823672"/>
            <a:ext cx="2259418" cy="91868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13322" name="Picture 15">
            <a:extLst>
              <a:ext uri="{FF2B5EF4-FFF2-40B4-BE49-F238E27FC236}">
                <a16:creationId xmlns:a16="http://schemas.microsoft.com/office/drawing/2014/main" id="{67FD46B4-2626-457E-95C4-C85040D9C1E1}"/>
              </a:ext>
            </a:extLst>
          </p:cNvPr>
          <p:cNvPicPr>
            <a:picLocks noChangeAspect="1" noChangeArrowheads="1"/>
          </p:cNvPicPr>
          <p:nvPr/>
        </p:nvPicPr>
        <p:blipFill>
          <a:blip r:embed="rId10"/>
          <a:srcRect/>
          <a:stretch>
            <a:fillRect/>
          </a:stretch>
        </p:blipFill>
        <p:spPr bwMode="auto">
          <a:xfrm>
            <a:off x="838200" y="4264539"/>
            <a:ext cx="1774108" cy="982031"/>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13323" name="Picture 16">
            <a:extLst>
              <a:ext uri="{FF2B5EF4-FFF2-40B4-BE49-F238E27FC236}">
                <a16:creationId xmlns:a16="http://schemas.microsoft.com/office/drawing/2014/main" id="{AF212F46-13C5-4A36-A600-C419DF50FD3D}"/>
              </a:ext>
            </a:extLst>
          </p:cNvPr>
          <p:cNvPicPr>
            <a:picLocks noChangeAspect="1" noChangeArrowheads="1"/>
          </p:cNvPicPr>
          <p:nvPr/>
        </p:nvPicPr>
        <p:blipFill>
          <a:blip r:embed="rId11"/>
          <a:srcRect/>
          <a:stretch>
            <a:fillRect/>
          </a:stretch>
        </p:blipFill>
        <p:spPr bwMode="auto">
          <a:xfrm>
            <a:off x="3077678" y="4317210"/>
            <a:ext cx="2428621" cy="1112963"/>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32" name="Picture 17">
            <a:extLst>
              <a:ext uri="{FF2B5EF4-FFF2-40B4-BE49-F238E27FC236}">
                <a16:creationId xmlns:a16="http://schemas.microsoft.com/office/drawing/2014/main" id="{A1A49071-EE3F-40A6-A726-30502B0DDC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6953" y="4102100"/>
            <a:ext cx="2536282" cy="138453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33" name="Picture 18">
            <a:extLst>
              <a:ext uri="{FF2B5EF4-FFF2-40B4-BE49-F238E27FC236}">
                <a16:creationId xmlns:a16="http://schemas.microsoft.com/office/drawing/2014/main" id="{900A75D7-00CB-4C51-BFCD-B2C413F87B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53293" y="2924412"/>
            <a:ext cx="1722441" cy="101800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34" name="Picture 21">
            <a:extLst>
              <a:ext uri="{FF2B5EF4-FFF2-40B4-BE49-F238E27FC236}">
                <a16:creationId xmlns:a16="http://schemas.microsoft.com/office/drawing/2014/main" id="{1EAA3ACD-298D-4B96-BEA2-159D8969EE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90018" y="4348716"/>
            <a:ext cx="2720736" cy="94364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13327" name="Picture 22">
            <a:extLst>
              <a:ext uri="{FF2B5EF4-FFF2-40B4-BE49-F238E27FC236}">
                <a16:creationId xmlns:a16="http://schemas.microsoft.com/office/drawing/2014/main" id="{1D650810-6ACA-431D-BAF9-9CB2998B1CBE}"/>
              </a:ext>
            </a:extLst>
          </p:cNvPr>
          <p:cNvPicPr>
            <a:picLocks noChangeAspect="1" noChangeArrowheads="1"/>
          </p:cNvPicPr>
          <p:nvPr/>
        </p:nvPicPr>
        <p:blipFill>
          <a:blip r:embed="rId15"/>
          <a:srcRect/>
          <a:stretch>
            <a:fillRect/>
          </a:stretch>
        </p:blipFill>
        <p:spPr bwMode="auto">
          <a:xfrm>
            <a:off x="3170454" y="5804964"/>
            <a:ext cx="2967496" cy="781536"/>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36" name="Picture 23">
            <a:extLst>
              <a:ext uri="{FF2B5EF4-FFF2-40B4-BE49-F238E27FC236}">
                <a16:creationId xmlns:a16="http://schemas.microsoft.com/office/drawing/2014/main" id="{E5C03A06-401F-415B-BE8C-2049B192B99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434" y="5705392"/>
            <a:ext cx="1945824" cy="92774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37" name="Picture 24">
            <a:extLst>
              <a:ext uri="{FF2B5EF4-FFF2-40B4-BE49-F238E27FC236}">
                <a16:creationId xmlns:a16="http://schemas.microsoft.com/office/drawing/2014/main" id="{E845BC57-3CA1-4A25-8AFF-026CACC2D2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90018" y="5753349"/>
            <a:ext cx="2755299" cy="653160"/>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pic>
      <p:sp>
        <p:nvSpPr>
          <p:cNvPr id="2" name="Rectangle 1">
            <a:extLst>
              <a:ext uri="{FF2B5EF4-FFF2-40B4-BE49-F238E27FC236}">
                <a16:creationId xmlns:a16="http://schemas.microsoft.com/office/drawing/2014/main" id="{57351EE3-ECC3-4CAA-B741-7804F23C4E83}"/>
              </a:ext>
            </a:extLst>
          </p:cNvPr>
          <p:cNvSpPr/>
          <p:nvPr/>
        </p:nvSpPr>
        <p:spPr>
          <a:xfrm>
            <a:off x="631807" y="5503560"/>
            <a:ext cx="2186893" cy="108294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mj-lt"/>
              </a:rPr>
              <a:t>National Pediatric Hospice and Palliative Care Collaborative</a:t>
            </a:r>
          </a:p>
        </p:txBody>
      </p:sp>
    </p:spTree>
    <p:extLst>
      <p:ext uri="{BB962C8B-B14F-4D97-AF65-F5344CB8AC3E}">
        <p14:creationId xmlns:p14="http://schemas.microsoft.com/office/powerpoint/2010/main" val="323556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6777-3C0D-42DF-B182-76EFAFBD226B}"/>
              </a:ext>
            </a:extLst>
          </p:cNvPr>
          <p:cNvSpPr>
            <a:spLocks noGrp="1"/>
          </p:cNvSpPr>
          <p:nvPr>
            <p:ph type="title"/>
          </p:nvPr>
        </p:nvSpPr>
        <p:spPr/>
        <p:txBody>
          <a:bodyPr vert="horz" lIns="91440" tIns="45720" rIns="91440" bIns="45720" rtlCol="0" anchor="ctr">
            <a:normAutofit/>
          </a:bodyPr>
          <a:lstStyle/>
          <a:p>
            <a:r>
              <a:rPr lang="en-US" b="1" dirty="0"/>
              <a:t>National Consensus Project Process (2017-18)</a:t>
            </a:r>
          </a:p>
        </p:txBody>
      </p:sp>
      <p:pic>
        <p:nvPicPr>
          <p:cNvPr id="9" name="Content Placeholder 6">
            <a:extLst>
              <a:ext uri="{FF2B5EF4-FFF2-40B4-BE49-F238E27FC236}">
                <a16:creationId xmlns:a16="http://schemas.microsoft.com/office/drawing/2014/main" id="{62AB3DEB-9010-4A39-A7B3-DB5D9A8FF26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507" r="3425" b="-2"/>
          <a:stretch/>
        </p:blipFill>
        <p:spPr>
          <a:xfrm>
            <a:off x="0" y="1402939"/>
            <a:ext cx="6044610" cy="5089936"/>
          </a:xfrm>
          <a:prstGeom prst="rect">
            <a:avLst/>
          </a:prstGeom>
        </p:spPr>
      </p:pic>
      <p:sp>
        <p:nvSpPr>
          <p:cNvPr id="5" name="Content Placeholder 4">
            <a:extLst>
              <a:ext uri="{FF2B5EF4-FFF2-40B4-BE49-F238E27FC236}">
                <a16:creationId xmlns:a16="http://schemas.microsoft.com/office/drawing/2014/main" id="{5714FA9E-7983-40C3-A744-817FEB867FF8}"/>
              </a:ext>
            </a:extLst>
          </p:cNvPr>
          <p:cNvSpPr>
            <a:spLocks noGrp="1"/>
          </p:cNvSpPr>
          <p:nvPr>
            <p:ph sz="half" idx="2"/>
          </p:nvPr>
        </p:nvSpPr>
        <p:spPr>
          <a:xfrm>
            <a:off x="6044609" y="1825624"/>
            <a:ext cx="5507665" cy="4862255"/>
          </a:xfrm>
        </p:spPr>
        <p:txBody>
          <a:bodyPr vert="horz" lIns="91440" tIns="45720" rIns="91440" bIns="45720" rtlCol="0">
            <a:normAutofit lnSpcReduction="10000"/>
          </a:bodyPr>
          <a:lstStyle/>
          <a:p>
            <a:pPr>
              <a:defRPr/>
            </a:pPr>
            <a:r>
              <a:rPr lang="en-US" sz="2400" b="1" dirty="0"/>
              <a:t>Development</a:t>
            </a:r>
            <a:r>
              <a:rPr lang="en-US" sz="2400" dirty="0"/>
              <a:t>: </a:t>
            </a:r>
          </a:p>
          <a:p>
            <a:pPr lvl="1">
              <a:defRPr/>
            </a:pPr>
            <a:r>
              <a:rPr lang="en-US" sz="2000" dirty="0"/>
              <a:t>Steering Committee and Writing Workgroup formed</a:t>
            </a:r>
          </a:p>
          <a:p>
            <a:pPr lvl="1">
              <a:defRPr/>
            </a:pPr>
            <a:r>
              <a:rPr lang="en-US" sz="2000" dirty="0"/>
              <a:t>NCP Strategic Directions Stakeholder Summit held</a:t>
            </a:r>
          </a:p>
          <a:p>
            <a:pPr lvl="1">
              <a:defRPr/>
            </a:pPr>
            <a:r>
              <a:rPr lang="en-US" sz="2000" dirty="0"/>
              <a:t>Writing &gt; reviews &gt; revisions &gt; approvals &gt; </a:t>
            </a:r>
            <a:r>
              <a:rPr lang="en-US" sz="2200" dirty="0"/>
              <a:t>consensus achieved</a:t>
            </a:r>
          </a:p>
          <a:p>
            <a:pPr>
              <a:defRPr/>
            </a:pPr>
            <a:r>
              <a:rPr lang="en-US" sz="2400" b="1" dirty="0"/>
              <a:t>Systematic review of research evidence</a:t>
            </a:r>
            <a:r>
              <a:rPr lang="en-US" sz="2400" dirty="0"/>
              <a:t>:</a:t>
            </a:r>
          </a:p>
          <a:p>
            <a:pPr lvl="1">
              <a:defRPr/>
            </a:pPr>
            <a:r>
              <a:rPr lang="en-US" sz="2000" dirty="0"/>
              <a:t>Completed by the RAND Evidence-based Practice Center</a:t>
            </a:r>
          </a:p>
          <a:p>
            <a:pPr>
              <a:defRPr/>
            </a:pPr>
            <a:r>
              <a:rPr lang="en-US" sz="2400" b="1" dirty="0"/>
              <a:t>Endorsements</a:t>
            </a:r>
            <a:r>
              <a:rPr lang="en-US" sz="2400" dirty="0"/>
              <a:t>: </a:t>
            </a:r>
          </a:p>
          <a:p>
            <a:pPr lvl="1">
              <a:defRPr/>
            </a:pPr>
            <a:r>
              <a:rPr lang="en-US" sz="2000" dirty="0"/>
              <a:t>Received from more than 80 national organizations</a:t>
            </a:r>
          </a:p>
          <a:p>
            <a:pPr>
              <a:defRPr/>
            </a:pPr>
            <a:r>
              <a:rPr lang="en-US" sz="2400" b="1" dirty="0"/>
              <a:t>Publication</a:t>
            </a:r>
            <a:r>
              <a:rPr lang="en-US" sz="2400" dirty="0"/>
              <a:t>:</a:t>
            </a:r>
            <a:r>
              <a:rPr lang="en-US" sz="2400" b="1" dirty="0"/>
              <a:t> October 31, 2018</a:t>
            </a:r>
          </a:p>
          <a:p>
            <a:endParaRPr lang="en-US" sz="1700" dirty="0"/>
          </a:p>
        </p:txBody>
      </p:sp>
    </p:spTree>
    <p:extLst>
      <p:ext uri="{BB962C8B-B14F-4D97-AF65-F5344CB8AC3E}">
        <p14:creationId xmlns:p14="http://schemas.microsoft.com/office/powerpoint/2010/main" val="362061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A46416-0F5C-4E5A-9637-744D14547CE1}"/>
              </a:ext>
            </a:extLst>
          </p:cNvPr>
          <p:cNvSpPr>
            <a:spLocks noGrp="1"/>
          </p:cNvSpPr>
          <p:nvPr>
            <p:ph type="title"/>
          </p:nvPr>
        </p:nvSpPr>
        <p:spPr/>
        <p:txBody>
          <a:bodyPr/>
          <a:lstStyle/>
          <a:p>
            <a:r>
              <a:rPr lang="en-US" b="1" dirty="0">
                <a:solidFill>
                  <a:schemeClr val="tx1">
                    <a:lumMod val="85000"/>
                    <a:lumOff val="15000"/>
                  </a:schemeClr>
                </a:solidFill>
              </a:rPr>
              <a:t>4</a:t>
            </a:r>
            <a:r>
              <a:rPr lang="en-US" b="1" baseline="30000" dirty="0">
                <a:solidFill>
                  <a:schemeClr val="tx1">
                    <a:lumMod val="85000"/>
                    <a:lumOff val="15000"/>
                  </a:schemeClr>
                </a:solidFill>
              </a:rPr>
              <a:t>th</a:t>
            </a:r>
            <a:r>
              <a:rPr lang="en-US" b="1" dirty="0">
                <a:solidFill>
                  <a:schemeClr val="tx1">
                    <a:lumMod val="85000"/>
                    <a:lumOff val="15000"/>
                  </a:schemeClr>
                </a:solidFill>
              </a:rPr>
              <a:t> edition: Domains &amp; Content</a:t>
            </a:r>
            <a:endParaRPr lang="en-US" b="1" dirty="0"/>
          </a:p>
        </p:txBody>
      </p:sp>
      <p:sp>
        <p:nvSpPr>
          <p:cNvPr id="6" name="Text Placeholder 5">
            <a:extLst>
              <a:ext uri="{FF2B5EF4-FFF2-40B4-BE49-F238E27FC236}">
                <a16:creationId xmlns:a16="http://schemas.microsoft.com/office/drawing/2014/main" id="{C126F5FD-E662-43FD-9EE6-580673F116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80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3FCD-8375-4E85-894D-5B54F41FAE74}"/>
              </a:ext>
            </a:extLst>
          </p:cNvPr>
          <p:cNvSpPr>
            <a:spLocks noGrp="1"/>
          </p:cNvSpPr>
          <p:nvPr>
            <p:ph type="title"/>
          </p:nvPr>
        </p:nvSpPr>
        <p:spPr/>
        <p:txBody>
          <a:bodyPr/>
          <a:lstStyle/>
          <a:p>
            <a:r>
              <a:rPr lang="en-US" b="1" dirty="0"/>
              <a:t>Domains of Palliative Care</a:t>
            </a:r>
          </a:p>
        </p:txBody>
      </p:sp>
      <p:sp>
        <p:nvSpPr>
          <p:cNvPr id="3" name="Content Placeholder 2">
            <a:extLst>
              <a:ext uri="{FF2B5EF4-FFF2-40B4-BE49-F238E27FC236}">
                <a16:creationId xmlns:a16="http://schemas.microsoft.com/office/drawing/2014/main" id="{5B923E9F-0035-4104-9054-62532F95DF64}"/>
              </a:ext>
            </a:extLst>
          </p:cNvPr>
          <p:cNvSpPr>
            <a:spLocks noGrp="1"/>
          </p:cNvSpPr>
          <p:nvPr>
            <p:ph idx="1"/>
          </p:nvPr>
        </p:nvSpPr>
        <p:spPr/>
        <p:txBody>
          <a:bodyPr>
            <a:normAutofit fontScale="85000" lnSpcReduction="20000"/>
          </a:bodyPr>
          <a:lstStyle/>
          <a:p>
            <a:pPr marL="0" indent="0">
              <a:spcAft>
                <a:spcPts val="1200"/>
              </a:spcAft>
              <a:buNone/>
            </a:pPr>
            <a:r>
              <a:rPr lang="en-US" altLang="en-US" dirty="0"/>
              <a:t>Domain 1: </a:t>
            </a:r>
            <a:r>
              <a:rPr lang="en-US" altLang="en-US" u="sng" dirty="0"/>
              <a:t>Structure and Processes</a:t>
            </a:r>
            <a:r>
              <a:rPr lang="en-US" altLang="en-US" dirty="0"/>
              <a:t> of Care</a:t>
            </a:r>
          </a:p>
          <a:p>
            <a:pPr marL="0" indent="0">
              <a:spcAft>
                <a:spcPts val="1200"/>
              </a:spcAft>
              <a:buNone/>
            </a:pPr>
            <a:r>
              <a:rPr lang="en-US" altLang="en-US" dirty="0"/>
              <a:t>Domain 2: </a:t>
            </a:r>
            <a:r>
              <a:rPr lang="en-US" altLang="en-US" u="sng" dirty="0"/>
              <a:t>Physical</a:t>
            </a:r>
            <a:r>
              <a:rPr lang="en-US" altLang="en-US" dirty="0"/>
              <a:t> Aspects of Care</a:t>
            </a:r>
          </a:p>
          <a:p>
            <a:pPr marL="0" indent="0">
              <a:spcAft>
                <a:spcPts val="1200"/>
              </a:spcAft>
              <a:buNone/>
            </a:pPr>
            <a:r>
              <a:rPr lang="en-US" altLang="en-US" dirty="0"/>
              <a:t>Domain 3: </a:t>
            </a:r>
            <a:r>
              <a:rPr lang="en-US" altLang="en-US" u="sng" dirty="0"/>
              <a:t>Psychological and Psychiatric</a:t>
            </a:r>
            <a:r>
              <a:rPr lang="en-US" altLang="en-US" dirty="0"/>
              <a:t> Aspects of Care</a:t>
            </a:r>
          </a:p>
          <a:p>
            <a:pPr marL="0" indent="0">
              <a:spcAft>
                <a:spcPts val="1200"/>
              </a:spcAft>
              <a:buNone/>
            </a:pPr>
            <a:r>
              <a:rPr lang="en-US" altLang="en-US" dirty="0"/>
              <a:t>Domain 4: </a:t>
            </a:r>
            <a:r>
              <a:rPr lang="en-US" altLang="en-US" u="sng" dirty="0"/>
              <a:t>Social</a:t>
            </a:r>
            <a:r>
              <a:rPr lang="en-US" altLang="en-US" dirty="0"/>
              <a:t> Aspects of Care</a:t>
            </a:r>
          </a:p>
          <a:p>
            <a:pPr marL="0" indent="0">
              <a:spcAft>
                <a:spcPts val="1200"/>
              </a:spcAft>
              <a:buNone/>
            </a:pPr>
            <a:r>
              <a:rPr lang="en-US" altLang="en-US" dirty="0"/>
              <a:t>Domain 5: </a:t>
            </a:r>
            <a:r>
              <a:rPr lang="en-US" altLang="en-US" u="sng" dirty="0"/>
              <a:t>Spiritual, Religious, and Existential</a:t>
            </a:r>
            <a:r>
              <a:rPr lang="en-US" altLang="en-US" dirty="0"/>
              <a:t> Aspects of Care</a:t>
            </a:r>
          </a:p>
          <a:p>
            <a:pPr marL="0" indent="0">
              <a:spcAft>
                <a:spcPts val="1200"/>
              </a:spcAft>
              <a:buNone/>
            </a:pPr>
            <a:r>
              <a:rPr lang="en-US" altLang="en-US" dirty="0"/>
              <a:t>Domain 6: </a:t>
            </a:r>
            <a:r>
              <a:rPr lang="en-US" altLang="en-US" u="sng" dirty="0"/>
              <a:t>Cultural</a:t>
            </a:r>
            <a:r>
              <a:rPr lang="en-US" altLang="en-US" dirty="0"/>
              <a:t> Aspects of Care</a:t>
            </a:r>
          </a:p>
          <a:p>
            <a:pPr marL="0" indent="0">
              <a:spcAft>
                <a:spcPts val="1200"/>
              </a:spcAft>
              <a:buNone/>
            </a:pPr>
            <a:r>
              <a:rPr lang="en-US" altLang="en-US" dirty="0"/>
              <a:t>Domain 7: Care of the Patient </a:t>
            </a:r>
            <a:r>
              <a:rPr lang="en-US" altLang="en-US" u="sng" dirty="0"/>
              <a:t>Nearing the End of Life </a:t>
            </a:r>
          </a:p>
          <a:p>
            <a:pPr marL="0" indent="0">
              <a:spcAft>
                <a:spcPts val="1200"/>
              </a:spcAft>
              <a:buNone/>
            </a:pPr>
            <a:r>
              <a:rPr lang="en-US" altLang="en-US" dirty="0"/>
              <a:t>Domain 8: </a:t>
            </a:r>
            <a:r>
              <a:rPr lang="en-US" altLang="en-US" u="sng" dirty="0"/>
              <a:t>Ethical and Legal</a:t>
            </a:r>
            <a:r>
              <a:rPr lang="en-US" altLang="en-US" dirty="0"/>
              <a:t> Aspects of Care</a:t>
            </a:r>
          </a:p>
          <a:p>
            <a:endParaRPr lang="en-US" dirty="0"/>
          </a:p>
        </p:txBody>
      </p:sp>
    </p:spTree>
    <p:extLst>
      <p:ext uri="{BB962C8B-B14F-4D97-AF65-F5344CB8AC3E}">
        <p14:creationId xmlns:p14="http://schemas.microsoft.com/office/powerpoint/2010/main" val="417405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D957A-B430-4158-9C15-220B7EA6B75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t>Key Themes: the 6 C’s</a:t>
            </a:r>
          </a:p>
        </p:txBody>
      </p:sp>
      <p:pic>
        <p:nvPicPr>
          <p:cNvPr id="4" name="Content Placeholder 3">
            <a:extLst>
              <a:ext uri="{FF2B5EF4-FFF2-40B4-BE49-F238E27FC236}">
                <a16:creationId xmlns:a16="http://schemas.microsoft.com/office/drawing/2014/main" id="{C43BD877-FDAA-4B6B-9C94-EC3AD1E07D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557" y="797442"/>
            <a:ext cx="4798189" cy="4808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89826454-6278-4E7B-A052-EAFF0E7FBC88}"/>
              </a:ext>
            </a:extLst>
          </p:cNvPr>
          <p:cNvSpPr>
            <a:spLocks noGrp="1"/>
          </p:cNvSpPr>
          <p:nvPr>
            <p:ph sz="half" idx="1"/>
          </p:nvPr>
        </p:nvSpPr>
        <p:spPr>
          <a:xfrm>
            <a:off x="952014" y="1785208"/>
            <a:ext cx="5034304" cy="4351338"/>
          </a:xfrm>
        </p:spPr>
        <p:txBody>
          <a:bodyPr vert="horz" lIns="91440" tIns="45720" rIns="91440" bIns="45720" rtlCol="0">
            <a:normAutofit/>
          </a:bodyPr>
          <a:lstStyle/>
          <a:p>
            <a:pPr marL="0" indent="0">
              <a:lnSpc>
                <a:spcPct val="100000"/>
              </a:lnSpc>
              <a:spcBef>
                <a:spcPts val="0"/>
              </a:spcBef>
              <a:spcAft>
                <a:spcPts val="600"/>
              </a:spcAft>
              <a:buNone/>
            </a:pPr>
            <a:r>
              <a:rPr lang="en-US" altLang="en-US" dirty="0"/>
              <a:t>Each domain addresses: </a:t>
            </a:r>
          </a:p>
          <a:p>
            <a:pPr lvl="1">
              <a:lnSpc>
                <a:spcPct val="100000"/>
              </a:lnSpc>
              <a:spcBef>
                <a:spcPts val="0"/>
              </a:spcBef>
              <a:spcAft>
                <a:spcPts val="600"/>
              </a:spcAft>
            </a:pPr>
            <a:r>
              <a:rPr lang="en-US" altLang="en-US" sz="2800" dirty="0"/>
              <a:t>Comprehensive assessment</a:t>
            </a:r>
          </a:p>
          <a:p>
            <a:pPr lvl="1">
              <a:lnSpc>
                <a:spcPct val="100000"/>
              </a:lnSpc>
              <a:spcBef>
                <a:spcPts val="0"/>
              </a:spcBef>
              <a:spcAft>
                <a:spcPts val="600"/>
              </a:spcAft>
            </a:pPr>
            <a:r>
              <a:rPr lang="en-US" altLang="en-US" sz="2800" dirty="0"/>
              <a:t>Care coordination</a:t>
            </a:r>
          </a:p>
          <a:p>
            <a:pPr lvl="1">
              <a:lnSpc>
                <a:spcPct val="100000"/>
              </a:lnSpc>
              <a:spcBef>
                <a:spcPts val="0"/>
              </a:spcBef>
              <a:spcAft>
                <a:spcPts val="600"/>
              </a:spcAft>
            </a:pPr>
            <a:r>
              <a:rPr lang="en-US" altLang="en-US" sz="2800" dirty="0"/>
              <a:t>Care transitions</a:t>
            </a:r>
          </a:p>
          <a:p>
            <a:pPr lvl="1">
              <a:lnSpc>
                <a:spcPct val="100000"/>
              </a:lnSpc>
              <a:spcBef>
                <a:spcPts val="0"/>
              </a:spcBef>
              <a:spcAft>
                <a:spcPts val="600"/>
              </a:spcAft>
            </a:pPr>
            <a:r>
              <a:rPr lang="en-US" altLang="en-US" sz="2800" dirty="0"/>
              <a:t>Caregiver needs</a:t>
            </a:r>
          </a:p>
          <a:p>
            <a:pPr lvl="1">
              <a:lnSpc>
                <a:spcPct val="100000"/>
              </a:lnSpc>
              <a:spcBef>
                <a:spcPts val="0"/>
              </a:spcBef>
              <a:spcAft>
                <a:spcPts val="600"/>
              </a:spcAft>
            </a:pPr>
            <a:r>
              <a:rPr lang="en-US" altLang="en-US" sz="2800" dirty="0"/>
              <a:t>Cultural inclusion</a:t>
            </a:r>
          </a:p>
          <a:p>
            <a:pPr lvl="1">
              <a:lnSpc>
                <a:spcPct val="100000"/>
              </a:lnSpc>
              <a:spcBef>
                <a:spcPts val="0"/>
              </a:spcBef>
              <a:spcAft>
                <a:spcPts val="600"/>
              </a:spcAft>
            </a:pPr>
            <a:r>
              <a:rPr lang="en-US" altLang="en-US" sz="2800" dirty="0"/>
              <a:t>Communication</a:t>
            </a:r>
          </a:p>
          <a:p>
            <a:pPr marL="0"/>
            <a:endParaRPr lang="en-US" sz="2400" dirty="0"/>
          </a:p>
        </p:txBody>
      </p:sp>
    </p:spTree>
    <p:extLst>
      <p:ext uri="{BB962C8B-B14F-4D97-AF65-F5344CB8AC3E}">
        <p14:creationId xmlns:p14="http://schemas.microsoft.com/office/powerpoint/2010/main" val="132626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6543-A084-4742-BCE3-69B3FCE62438}"/>
              </a:ext>
            </a:extLst>
          </p:cNvPr>
          <p:cNvSpPr>
            <a:spLocks noGrp="1"/>
          </p:cNvSpPr>
          <p:nvPr>
            <p:ph type="title"/>
          </p:nvPr>
        </p:nvSpPr>
        <p:spPr/>
        <p:txBody>
          <a:bodyPr vert="horz" lIns="91440" tIns="45720" rIns="91440" bIns="45720" rtlCol="0" anchor="ctr">
            <a:normAutofit/>
          </a:bodyPr>
          <a:lstStyle/>
          <a:p>
            <a:r>
              <a:rPr lang="en-US" altLang="en-US" b="1" dirty="0"/>
              <a:t>Domain 1: Structure and Processes of Care</a:t>
            </a:r>
            <a:endParaRPr lang="en-US" b="1" dirty="0"/>
          </a:p>
        </p:txBody>
      </p:sp>
      <p:sp>
        <p:nvSpPr>
          <p:cNvPr id="4" name="Content Placeholder 3">
            <a:extLst>
              <a:ext uri="{FF2B5EF4-FFF2-40B4-BE49-F238E27FC236}">
                <a16:creationId xmlns:a16="http://schemas.microsoft.com/office/drawing/2014/main" id="{CA421981-E5F7-478D-8B6E-A11CF84C6DD1}"/>
              </a:ext>
            </a:extLst>
          </p:cNvPr>
          <p:cNvSpPr>
            <a:spLocks noGrp="1"/>
          </p:cNvSpPr>
          <p:nvPr>
            <p:ph sz="half" idx="1"/>
          </p:nvPr>
        </p:nvSpPr>
        <p:spPr>
          <a:xfrm>
            <a:off x="5810693" y="1825624"/>
            <a:ext cx="5543107" cy="4835673"/>
          </a:xfrm>
        </p:spPr>
        <p:txBody>
          <a:bodyPr vert="horz" lIns="91440" tIns="45720" rIns="91440" bIns="45720" rtlCol="0">
            <a:normAutofit/>
          </a:bodyPr>
          <a:lstStyle/>
          <a:p>
            <a:pPr>
              <a:spcBef>
                <a:spcPts val="0"/>
              </a:spcBef>
              <a:spcAft>
                <a:spcPts val="600"/>
              </a:spcAft>
            </a:pPr>
            <a:r>
              <a:rPr lang="en-US" sz="2400" dirty="0"/>
              <a:t>Principles and practices can be integrated into any health care setting </a:t>
            </a:r>
          </a:p>
          <a:p>
            <a:pPr>
              <a:spcBef>
                <a:spcPts val="0"/>
              </a:spcBef>
              <a:spcAft>
                <a:spcPts val="600"/>
              </a:spcAft>
            </a:pPr>
            <a:r>
              <a:rPr lang="en-US" sz="2400" dirty="0"/>
              <a:t>Delivered by all clinicians and supported by palliative care specialists who are part of an interdisciplinary team (IDT) </a:t>
            </a:r>
          </a:p>
          <a:p>
            <a:pPr>
              <a:spcBef>
                <a:spcPts val="0"/>
              </a:spcBef>
              <a:spcAft>
                <a:spcPts val="600"/>
              </a:spcAft>
            </a:pPr>
            <a:r>
              <a:rPr lang="en-US" sz="2400" dirty="0"/>
              <a:t>Begins with a comprehensive assessment and emphasizes: </a:t>
            </a:r>
          </a:p>
          <a:p>
            <a:pPr lvl="1">
              <a:spcBef>
                <a:spcPts val="0"/>
              </a:spcBef>
              <a:spcAft>
                <a:spcPts val="600"/>
              </a:spcAft>
            </a:pPr>
            <a:r>
              <a:rPr lang="en-US" sz="2200" dirty="0"/>
              <a:t>Patient and family engagement</a:t>
            </a:r>
          </a:p>
          <a:p>
            <a:pPr lvl="1">
              <a:spcBef>
                <a:spcPts val="0"/>
              </a:spcBef>
              <a:spcAft>
                <a:spcPts val="600"/>
              </a:spcAft>
            </a:pPr>
            <a:r>
              <a:rPr lang="en-US" sz="2200" dirty="0"/>
              <a:t>Communication</a:t>
            </a:r>
          </a:p>
          <a:p>
            <a:pPr lvl="1">
              <a:spcBef>
                <a:spcPts val="0"/>
              </a:spcBef>
              <a:spcAft>
                <a:spcPts val="600"/>
              </a:spcAft>
            </a:pPr>
            <a:r>
              <a:rPr lang="en-US" sz="2200" dirty="0"/>
              <a:t>Care coordination</a:t>
            </a:r>
          </a:p>
          <a:p>
            <a:pPr lvl="1">
              <a:spcBef>
                <a:spcPts val="0"/>
              </a:spcBef>
              <a:spcAft>
                <a:spcPts val="600"/>
              </a:spcAft>
            </a:pPr>
            <a:r>
              <a:rPr lang="en-US" sz="2200" dirty="0"/>
              <a:t>Continuity of care across health care settings</a:t>
            </a:r>
          </a:p>
          <a:p>
            <a:endParaRPr lang="en-US" sz="2200" dirty="0"/>
          </a:p>
        </p:txBody>
      </p:sp>
      <p:pic>
        <p:nvPicPr>
          <p:cNvPr id="6" name="Content Placeholder 5">
            <a:extLst>
              <a:ext uri="{FF2B5EF4-FFF2-40B4-BE49-F238E27FC236}">
                <a16:creationId xmlns:a16="http://schemas.microsoft.com/office/drawing/2014/main" id="{06411FFE-DC87-4351-8F9B-42B8F44DB1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3843" y="1825624"/>
            <a:ext cx="4482356" cy="427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56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9CE9-0D54-40BD-AFA3-43FCE994853B}"/>
              </a:ext>
            </a:extLst>
          </p:cNvPr>
          <p:cNvSpPr>
            <a:spLocks noGrp="1"/>
          </p:cNvSpPr>
          <p:nvPr>
            <p:ph type="title"/>
          </p:nvPr>
        </p:nvSpPr>
        <p:spPr/>
        <p:txBody>
          <a:bodyPr vert="horz" lIns="91440" tIns="45720" rIns="91440" bIns="45720" rtlCol="0" anchor="ctr">
            <a:normAutofit/>
          </a:bodyPr>
          <a:lstStyle/>
          <a:p>
            <a:r>
              <a:rPr lang="en-US" b="1" dirty="0"/>
              <a:t>Domain 2: </a:t>
            </a:r>
            <a:r>
              <a:rPr lang="en-US" altLang="en-US" b="1" dirty="0"/>
              <a:t>Physical Aspects of Care</a:t>
            </a:r>
            <a:endParaRPr lang="en-US" b="1" dirty="0"/>
          </a:p>
        </p:txBody>
      </p:sp>
      <p:sp>
        <p:nvSpPr>
          <p:cNvPr id="3" name="Content Placeholder 2">
            <a:extLst>
              <a:ext uri="{FF2B5EF4-FFF2-40B4-BE49-F238E27FC236}">
                <a16:creationId xmlns:a16="http://schemas.microsoft.com/office/drawing/2014/main" id="{9CF02E6C-7E39-4E6B-AC37-2E4845FE9513}"/>
              </a:ext>
            </a:extLst>
          </p:cNvPr>
          <p:cNvSpPr>
            <a:spLocks noGrp="1"/>
          </p:cNvSpPr>
          <p:nvPr>
            <p:ph sz="half" idx="1"/>
          </p:nvPr>
        </p:nvSpPr>
        <p:spPr>
          <a:xfrm>
            <a:off x="910396" y="1705464"/>
            <a:ext cx="5015484" cy="4351338"/>
          </a:xfrm>
        </p:spPr>
        <p:txBody>
          <a:bodyPr vert="horz" lIns="91440" tIns="45720" rIns="91440" bIns="45720" rtlCol="0">
            <a:normAutofit lnSpcReduction="10000"/>
          </a:bodyPr>
          <a:lstStyle/>
          <a:p>
            <a:pPr>
              <a:spcBef>
                <a:spcPts val="0"/>
              </a:spcBef>
              <a:spcAft>
                <a:spcPts val="600"/>
              </a:spcAft>
            </a:pPr>
            <a:r>
              <a:rPr lang="en-US" sz="2200" dirty="0"/>
              <a:t>Begins with understanding patient goals in the context of physical, functional, emotional, and spiritual</a:t>
            </a:r>
          </a:p>
          <a:p>
            <a:pPr>
              <a:spcBef>
                <a:spcPts val="0"/>
              </a:spcBef>
              <a:spcAft>
                <a:spcPts val="600"/>
              </a:spcAft>
            </a:pPr>
            <a:r>
              <a:rPr lang="en-US" sz="2200" dirty="0"/>
              <a:t>Focuses on relieving symptoms and improving or maintaining functional status and quality of life </a:t>
            </a:r>
          </a:p>
          <a:p>
            <a:pPr>
              <a:spcBef>
                <a:spcPts val="0"/>
              </a:spcBef>
              <a:spcAft>
                <a:spcPts val="600"/>
              </a:spcAft>
            </a:pPr>
            <a:r>
              <a:rPr lang="en-US" sz="2200" dirty="0"/>
              <a:t>Emphasizes symptom management that encompasses pharmacological, non-pharmacological, interventional, behavioral, and complementary treatments </a:t>
            </a:r>
          </a:p>
          <a:p>
            <a:pPr>
              <a:spcBef>
                <a:spcPts val="0"/>
              </a:spcBef>
              <a:spcAft>
                <a:spcPts val="600"/>
              </a:spcAft>
            </a:pPr>
            <a:r>
              <a:rPr lang="en-US" sz="2200" dirty="0"/>
              <a:t>Is accomplished through collaboration between all professionals involved in the patients’ care across all care settings</a:t>
            </a:r>
          </a:p>
        </p:txBody>
      </p:sp>
      <p:pic>
        <p:nvPicPr>
          <p:cNvPr id="6" name="Content Placeholder 5">
            <a:extLst>
              <a:ext uri="{FF2B5EF4-FFF2-40B4-BE49-F238E27FC236}">
                <a16:creationId xmlns:a16="http://schemas.microsoft.com/office/drawing/2014/main" id="{40A6CF40-667A-41DF-8FC0-DFA6B93240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759689"/>
            <a:ext cx="5367393" cy="4040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098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3E28-F4BF-4B00-B42E-F8560E01D96F}"/>
              </a:ext>
            </a:extLst>
          </p:cNvPr>
          <p:cNvSpPr>
            <a:spLocks noGrp="1"/>
          </p:cNvSpPr>
          <p:nvPr>
            <p:ph type="title"/>
          </p:nvPr>
        </p:nvSpPr>
        <p:spPr/>
        <p:txBody>
          <a:bodyPr vert="horz" lIns="91440" tIns="45720" rIns="91440" bIns="45720" rtlCol="0" anchor="ctr">
            <a:normAutofit/>
          </a:bodyPr>
          <a:lstStyle/>
          <a:p>
            <a:r>
              <a:rPr lang="en-US" b="1" dirty="0"/>
              <a:t>Domain 3: Psychological and Psychiatric Aspects of Care</a:t>
            </a:r>
          </a:p>
        </p:txBody>
      </p:sp>
      <p:sp>
        <p:nvSpPr>
          <p:cNvPr id="3" name="Content Placeholder 2">
            <a:extLst>
              <a:ext uri="{FF2B5EF4-FFF2-40B4-BE49-F238E27FC236}">
                <a16:creationId xmlns:a16="http://schemas.microsoft.com/office/drawing/2014/main" id="{DD44D9DE-D9A1-439B-822B-F6ABE7E02E65}"/>
              </a:ext>
            </a:extLst>
          </p:cNvPr>
          <p:cNvSpPr>
            <a:spLocks noGrp="1"/>
          </p:cNvSpPr>
          <p:nvPr>
            <p:ph sz="half" idx="1"/>
          </p:nvPr>
        </p:nvSpPr>
        <p:spPr>
          <a:xfrm>
            <a:off x="5688419" y="1825625"/>
            <a:ext cx="5665381" cy="4351338"/>
          </a:xfrm>
        </p:spPr>
        <p:txBody>
          <a:bodyPr vert="horz" lIns="91440" tIns="45720" rIns="91440" bIns="45720" rtlCol="0">
            <a:normAutofit/>
          </a:bodyPr>
          <a:lstStyle/>
          <a:p>
            <a:pPr>
              <a:spcBef>
                <a:spcPts val="0"/>
              </a:spcBef>
              <a:spcAft>
                <a:spcPts val="600"/>
              </a:spcAft>
            </a:pPr>
            <a:r>
              <a:rPr lang="en-US" sz="2400" dirty="0"/>
              <a:t>IDT addresses psychological and psychiatric aspects of care in the context of serious illness</a:t>
            </a:r>
          </a:p>
          <a:p>
            <a:pPr>
              <a:spcBef>
                <a:spcPts val="0"/>
              </a:spcBef>
              <a:spcAft>
                <a:spcPts val="600"/>
              </a:spcAft>
            </a:pPr>
            <a:r>
              <a:rPr lang="en-US" sz="2400" dirty="0"/>
              <a:t>IDT conducts comprehensive developmentally and culturally sensitive mental status screenings </a:t>
            </a:r>
          </a:p>
          <a:p>
            <a:pPr>
              <a:spcBef>
                <a:spcPts val="0"/>
              </a:spcBef>
              <a:spcAft>
                <a:spcPts val="600"/>
              </a:spcAft>
            </a:pPr>
            <a:r>
              <a:rPr lang="en-US" sz="2400" dirty="0"/>
              <a:t>Social worker facilitates mental health assessment and treatment in all care settings</a:t>
            </a:r>
          </a:p>
          <a:p>
            <a:pPr>
              <a:spcBef>
                <a:spcPts val="0"/>
              </a:spcBef>
              <a:spcAft>
                <a:spcPts val="600"/>
              </a:spcAft>
            </a:pPr>
            <a:r>
              <a:rPr lang="en-US" sz="2400" dirty="0"/>
              <a:t>IDT communicates to the patient and family the implications of psychological and psychiatric aspects of care</a:t>
            </a:r>
          </a:p>
        </p:txBody>
      </p:sp>
      <p:pic>
        <p:nvPicPr>
          <p:cNvPr id="6" name="Content Placeholder 5">
            <a:extLst>
              <a:ext uri="{FF2B5EF4-FFF2-40B4-BE49-F238E27FC236}">
                <a16:creationId xmlns:a16="http://schemas.microsoft.com/office/drawing/2014/main" id="{F98A3ED6-99E2-43BE-B59B-19A012CB84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79203" y="1964895"/>
            <a:ext cx="4088219" cy="4088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299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680E5-8368-42AD-B707-67D17D275552}"/>
              </a:ext>
            </a:extLst>
          </p:cNvPr>
          <p:cNvSpPr>
            <a:spLocks noGrp="1"/>
          </p:cNvSpPr>
          <p:nvPr>
            <p:ph type="title"/>
          </p:nvPr>
        </p:nvSpPr>
        <p:spPr/>
        <p:txBody>
          <a:bodyPr/>
          <a:lstStyle/>
          <a:p>
            <a:r>
              <a:rPr lang="en-US" b="1" dirty="0"/>
              <a:t>Objectives</a:t>
            </a:r>
          </a:p>
        </p:txBody>
      </p:sp>
      <p:sp>
        <p:nvSpPr>
          <p:cNvPr id="5" name="Content Placeholder 4">
            <a:extLst>
              <a:ext uri="{FF2B5EF4-FFF2-40B4-BE49-F238E27FC236}">
                <a16:creationId xmlns:a16="http://schemas.microsoft.com/office/drawing/2014/main" id="{D1B223BF-E92A-4461-8563-B9183F305282}"/>
              </a:ext>
            </a:extLst>
          </p:cNvPr>
          <p:cNvSpPr>
            <a:spLocks noGrp="1"/>
          </p:cNvSpPr>
          <p:nvPr>
            <p:ph idx="1"/>
          </p:nvPr>
        </p:nvSpPr>
        <p:spPr/>
        <p:txBody>
          <a:bodyPr/>
          <a:lstStyle/>
          <a:p>
            <a:pPr marL="514350" indent="-514350">
              <a:buFont typeface="+mj-lt"/>
              <a:buAutoNum type="arabicPeriod"/>
            </a:pPr>
            <a:r>
              <a:rPr lang="en-US" dirty="0"/>
              <a:t>Define palliative care.</a:t>
            </a:r>
          </a:p>
          <a:p>
            <a:pPr marL="514350" indent="-514350">
              <a:buFont typeface="+mj-lt"/>
              <a:buAutoNum type="arabicPeriod"/>
            </a:pPr>
            <a:r>
              <a:rPr lang="en-US" dirty="0"/>
              <a:t>Explain how the 4th edition of the National Consensus Project’s </a:t>
            </a:r>
            <a:r>
              <a:rPr lang="en-US" i="1" dirty="0"/>
              <a:t>Clinical Practice Guidelines for Quality Palliative Care </a:t>
            </a:r>
            <a:r>
              <a:rPr lang="en-US" dirty="0"/>
              <a:t>(NCP Guidelines) was developed.</a:t>
            </a:r>
          </a:p>
          <a:p>
            <a:pPr marL="514350" indent="-514350">
              <a:buFont typeface="+mj-lt"/>
              <a:buAutoNum type="arabicPeriod"/>
            </a:pPr>
            <a:r>
              <a:rPr lang="en-US" dirty="0"/>
              <a:t>Describe the eight domains of the NCP Guidelines and what’s new in the 4th edition. </a:t>
            </a:r>
          </a:p>
          <a:p>
            <a:pPr marL="514350" indent="-514350">
              <a:buFont typeface="+mj-lt"/>
              <a:buAutoNum type="arabicPeriod"/>
            </a:pPr>
            <a:r>
              <a:rPr lang="en-US" dirty="0"/>
              <a:t>Identify strategies to implement the NCP Guidelines within your health care team and organization. </a:t>
            </a:r>
          </a:p>
          <a:p>
            <a:endParaRPr lang="en-US" dirty="0"/>
          </a:p>
          <a:p>
            <a:endParaRPr lang="en-US" dirty="0"/>
          </a:p>
          <a:p>
            <a:endParaRPr lang="en-US" dirty="0"/>
          </a:p>
        </p:txBody>
      </p:sp>
    </p:spTree>
    <p:extLst>
      <p:ext uri="{BB962C8B-B14F-4D97-AF65-F5344CB8AC3E}">
        <p14:creationId xmlns:p14="http://schemas.microsoft.com/office/powerpoint/2010/main" val="301597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5CCD-5C8C-4DC4-A652-5C91422C712A}"/>
              </a:ext>
            </a:extLst>
          </p:cNvPr>
          <p:cNvSpPr>
            <a:spLocks noGrp="1"/>
          </p:cNvSpPr>
          <p:nvPr>
            <p:ph type="title"/>
          </p:nvPr>
        </p:nvSpPr>
        <p:spPr/>
        <p:txBody>
          <a:bodyPr vert="horz" lIns="91440" tIns="45720" rIns="91440" bIns="45720" rtlCol="0" anchor="ctr">
            <a:normAutofit/>
          </a:bodyPr>
          <a:lstStyle/>
          <a:p>
            <a:r>
              <a:rPr lang="en-US" altLang="en-US" b="1" dirty="0"/>
              <a:t>Domain 4: Social Aspects of Care</a:t>
            </a:r>
            <a:endParaRPr lang="en-US" b="1" dirty="0"/>
          </a:p>
        </p:txBody>
      </p:sp>
      <p:sp>
        <p:nvSpPr>
          <p:cNvPr id="3" name="Content Placeholder 2">
            <a:extLst>
              <a:ext uri="{FF2B5EF4-FFF2-40B4-BE49-F238E27FC236}">
                <a16:creationId xmlns:a16="http://schemas.microsoft.com/office/drawing/2014/main" id="{8AF5CB19-E9ED-4C5E-97EB-8EFA3A148BC8}"/>
              </a:ext>
            </a:extLst>
          </p:cNvPr>
          <p:cNvSpPr>
            <a:spLocks noGrp="1"/>
          </p:cNvSpPr>
          <p:nvPr>
            <p:ph sz="half" idx="1"/>
          </p:nvPr>
        </p:nvSpPr>
        <p:spPr>
          <a:xfrm>
            <a:off x="917978" y="1917903"/>
            <a:ext cx="5015484" cy="4351338"/>
          </a:xfrm>
        </p:spPr>
        <p:txBody>
          <a:bodyPr vert="horz" lIns="91440" tIns="45720" rIns="91440" bIns="45720" rtlCol="0">
            <a:normAutofit/>
          </a:bodyPr>
          <a:lstStyle/>
          <a:p>
            <a:pPr>
              <a:spcBef>
                <a:spcPts val="0"/>
              </a:spcBef>
              <a:spcAft>
                <a:spcPts val="600"/>
              </a:spcAft>
            </a:pPr>
            <a:r>
              <a:rPr lang="en-US" sz="2400" dirty="0"/>
              <a:t>Addresses environmental and social factors that affect patients and their families </a:t>
            </a:r>
          </a:p>
          <a:p>
            <a:pPr>
              <a:spcBef>
                <a:spcPts val="0"/>
              </a:spcBef>
              <a:spcAft>
                <a:spcPts val="600"/>
              </a:spcAft>
            </a:pPr>
            <a:r>
              <a:rPr lang="en-US" sz="2400" dirty="0"/>
              <a:t>Social determinants of health have a strong influence on care outcomes</a:t>
            </a:r>
          </a:p>
          <a:p>
            <a:pPr>
              <a:spcBef>
                <a:spcPts val="0"/>
              </a:spcBef>
              <a:spcAft>
                <a:spcPts val="600"/>
              </a:spcAft>
            </a:pPr>
            <a:r>
              <a:rPr lang="en-US" sz="2400" dirty="0"/>
              <a:t>IDT partners with the patient and family to identify strengths and address needs </a:t>
            </a:r>
          </a:p>
          <a:p>
            <a:pPr>
              <a:spcBef>
                <a:spcPts val="0"/>
              </a:spcBef>
              <a:spcAft>
                <a:spcPts val="600"/>
              </a:spcAft>
            </a:pPr>
            <a:r>
              <a:rPr lang="en-US" sz="2400" dirty="0"/>
              <a:t>Social worker is essential to the IDT</a:t>
            </a:r>
          </a:p>
        </p:txBody>
      </p:sp>
      <p:pic>
        <p:nvPicPr>
          <p:cNvPr id="6" name="Content Placeholder 5">
            <a:extLst>
              <a:ext uri="{FF2B5EF4-FFF2-40B4-BE49-F238E27FC236}">
                <a16:creationId xmlns:a16="http://schemas.microsoft.com/office/drawing/2014/main" id="{5AF1BA15-C3B9-415D-9D43-B7FC909F9C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59257"/>
            <a:ext cx="5116033" cy="3413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872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462-8A5F-4230-AAF3-D48C2B4DC10D}"/>
              </a:ext>
            </a:extLst>
          </p:cNvPr>
          <p:cNvSpPr>
            <a:spLocks noGrp="1"/>
          </p:cNvSpPr>
          <p:nvPr>
            <p:ph type="title"/>
          </p:nvPr>
        </p:nvSpPr>
        <p:spPr/>
        <p:txBody>
          <a:bodyPr vert="horz" lIns="91440" tIns="45720" rIns="91440" bIns="45720" rtlCol="0" anchor="ctr">
            <a:normAutofit/>
          </a:bodyPr>
          <a:lstStyle/>
          <a:p>
            <a:r>
              <a:rPr lang="en-US" altLang="en-US" b="1" dirty="0"/>
              <a:t>Domain 5: Spiritual, Religious, and Existential Aspects of Care</a:t>
            </a:r>
            <a:endParaRPr lang="en-US" b="1" dirty="0"/>
          </a:p>
        </p:txBody>
      </p:sp>
      <p:sp>
        <p:nvSpPr>
          <p:cNvPr id="3" name="Content Placeholder 2">
            <a:extLst>
              <a:ext uri="{FF2B5EF4-FFF2-40B4-BE49-F238E27FC236}">
                <a16:creationId xmlns:a16="http://schemas.microsoft.com/office/drawing/2014/main" id="{6749EED5-E747-4D67-81DA-230D6743B036}"/>
              </a:ext>
            </a:extLst>
          </p:cNvPr>
          <p:cNvSpPr>
            <a:spLocks noGrp="1"/>
          </p:cNvSpPr>
          <p:nvPr>
            <p:ph sz="half" idx="1"/>
          </p:nvPr>
        </p:nvSpPr>
        <p:spPr>
          <a:xfrm>
            <a:off x="6412744" y="1873471"/>
            <a:ext cx="5325600" cy="4667251"/>
          </a:xfrm>
        </p:spPr>
        <p:txBody>
          <a:bodyPr vert="horz" lIns="91440" tIns="45720" rIns="91440" bIns="45720" rtlCol="0">
            <a:noAutofit/>
          </a:bodyPr>
          <a:lstStyle/>
          <a:p>
            <a:pPr>
              <a:spcBef>
                <a:spcPts val="0"/>
              </a:spcBef>
              <a:spcAft>
                <a:spcPts val="600"/>
              </a:spcAft>
            </a:pPr>
            <a:r>
              <a:rPr lang="en-US" sz="2400" dirty="0"/>
              <a:t>Spirituality is recognized as a fundamental aspect of palliative care</a:t>
            </a:r>
          </a:p>
          <a:p>
            <a:pPr>
              <a:spcBef>
                <a:spcPts val="0"/>
              </a:spcBef>
              <a:spcAft>
                <a:spcPts val="600"/>
              </a:spcAft>
            </a:pPr>
            <a:r>
              <a:rPr lang="en-US" sz="2400" dirty="0"/>
              <a:t>Dynamic aspect through which individuals seek meaning, purpose, and transcendence, and experience relationships </a:t>
            </a:r>
          </a:p>
          <a:p>
            <a:pPr>
              <a:spcBef>
                <a:spcPts val="0"/>
              </a:spcBef>
              <a:spcAft>
                <a:spcPts val="600"/>
              </a:spcAft>
            </a:pPr>
            <a:r>
              <a:rPr lang="en-US" sz="2400" dirty="0"/>
              <a:t>Expressed through beliefs, values, traditions, and practices </a:t>
            </a:r>
          </a:p>
          <a:p>
            <a:pPr>
              <a:spcBef>
                <a:spcPts val="0"/>
              </a:spcBef>
              <a:spcAft>
                <a:spcPts val="600"/>
              </a:spcAft>
            </a:pPr>
            <a:r>
              <a:rPr lang="en-US" sz="2400" dirty="0"/>
              <a:t>IDT serves in a manner that respects </a:t>
            </a:r>
          </a:p>
          <a:p>
            <a:pPr lvl="1">
              <a:spcBef>
                <a:spcPts val="0"/>
              </a:spcBef>
              <a:spcAft>
                <a:spcPts val="600"/>
              </a:spcAft>
            </a:pPr>
            <a:r>
              <a:rPr lang="en-US" sz="2000" dirty="0"/>
              <a:t>all spiritual beliefs and practices, and</a:t>
            </a:r>
          </a:p>
          <a:p>
            <a:pPr lvl="1">
              <a:spcBef>
                <a:spcPts val="0"/>
              </a:spcBef>
              <a:spcAft>
                <a:spcPts val="600"/>
              </a:spcAft>
            </a:pPr>
            <a:r>
              <a:rPr lang="en-US" sz="2000" dirty="0"/>
              <a:t>when patients and families decline to discuss their beliefs or accept support</a:t>
            </a:r>
          </a:p>
        </p:txBody>
      </p:sp>
      <p:pic>
        <p:nvPicPr>
          <p:cNvPr id="6" name="Content Placeholder 5">
            <a:extLst>
              <a:ext uri="{FF2B5EF4-FFF2-40B4-BE49-F238E27FC236}">
                <a16:creationId xmlns:a16="http://schemas.microsoft.com/office/drawing/2014/main" id="{E3D0CD20-798B-4741-9945-B17020B9D8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3135" y="2015520"/>
            <a:ext cx="5519609" cy="4034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8372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D895-93E9-47C9-957B-A4319862DED2}"/>
              </a:ext>
            </a:extLst>
          </p:cNvPr>
          <p:cNvSpPr>
            <a:spLocks noGrp="1"/>
          </p:cNvSpPr>
          <p:nvPr>
            <p:ph type="title"/>
          </p:nvPr>
        </p:nvSpPr>
        <p:spPr/>
        <p:txBody>
          <a:bodyPr vert="horz" lIns="91440" tIns="45720" rIns="91440" bIns="45720" rtlCol="0" anchor="ctr">
            <a:normAutofit/>
          </a:bodyPr>
          <a:lstStyle/>
          <a:p>
            <a:r>
              <a:rPr lang="en-US" altLang="en-US" b="1" dirty="0"/>
              <a:t>Domain 6: Cultural Aspects of Care</a:t>
            </a:r>
            <a:endParaRPr lang="en-US" b="1" dirty="0"/>
          </a:p>
        </p:txBody>
      </p:sp>
      <p:sp>
        <p:nvSpPr>
          <p:cNvPr id="3" name="Content Placeholder 2">
            <a:extLst>
              <a:ext uri="{FF2B5EF4-FFF2-40B4-BE49-F238E27FC236}">
                <a16:creationId xmlns:a16="http://schemas.microsoft.com/office/drawing/2014/main" id="{DE459AC8-DBE5-46C0-86A1-E31525282343}"/>
              </a:ext>
            </a:extLst>
          </p:cNvPr>
          <p:cNvSpPr>
            <a:spLocks noGrp="1"/>
          </p:cNvSpPr>
          <p:nvPr>
            <p:ph sz="half" idx="1"/>
          </p:nvPr>
        </p:nvSpPr>
        <p:spPr>
          <a:xfrm>
            <a:off x="6438014" y="1913860"/>
            <a:ext cx="5178056" cy="4400790"/>
          </a:xfrm>
        </p:spPr>
        <p:txBody>
          <a:bodyPr vert="horz" lIns="91440" tIns="45720" rIns="91440" bIns="45720" rtlCol="0">
            <a:noAutofit/>
          </a:bodyPr>
          <a:lstStyle/>
          <a:p>
            <a:pPr>
              <a:spcBef>
                <a:spcPts val="0"/>
              </a:spcBef>
              <a:spcAft>
                <a:spcPts val="600"/>
              </a:spcAft>
            </a:pPr>
            <a:r>
              <a:rPr lang="en-US" sz="2400" dirty="0"/>
              <a:t>First step is assessing and respecting values, beliefs and traditions </a:t>
            </a:r>
          </a:p>
          <a:p>
            <a:pPr>
              <a:spcBef>
                <a:spcPts val="0"/>
              </a:spcBef>
              <a:spcAft>
                <a:spcPts val="600"/>
              </a:spcAft>
            </a:pPr>
            <a:r>
              <a:rPr lang="en-US" sz="2400" dirty="0"/>
              <a:t>Care plans incorporate culturally sensitive resources and strategies</a:t>
            </a:r>
          </a:p>
          <a:p>
            <a:pPr>
              <a:spcBef>
                <a:spcPts val="0"/>
              </a:spcBef>
              <a:spcAft>
                <a:spcPts val="600"/>
              </a:spcAft>
            </a:pPr>
            <a:r>
              <a:rPr lang="en-US" sz="2400" dirty="0"/>
              <a:t>Respectful acknowledgment and culturally sensitive support for grieving practices is provided</a:t>
            </a:r>
          </a:p>
          <a:p>
            <a:pPr>
              <a:spcBef>
                <a:spcPts val="0"/>
              </a:spcBef>
              <a:spcAft>
                <a:spcPts val="600"/>
              </a:spcAft>
            </a:pPr>
            <a:r>
              <a:rPr lang="en-US" sz="2400" dirty="0"/>
              <a:t>IDT members continually expand awareness of their own biases and perceptions </a:t>
            </a:r>
          </a:p>
        </p:txBody>
      </p:sp>
      <p:pic>
        <p:nvPicPr>
          <p:cNvPr id="6" name="Content Placeholder 5">
            <a:extLst>
              <a:ext uri="{FF2B5EF4-FFF2-40B4-BE49-F238E27FC236}">
                <a16:creationId xmlns:a16="http://schemas.microsoft.com/office/drawing/2014/main" id="{F140A099-2871-4FD0-AA29-CCEDD76C12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8272" y="1982022"/>
            <a:ext cx="5318464" cy="3546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817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20F6-50F8-436A-8800-46C549CA7A9A}"/>
              </a:ext>
            </a:extLst>
          </p:cNvPr>
          <p:cNvSpPr>
            <a:spLocks noGrp="1"/>
          </p:cNvSpPr>
          <p:nvPr>
            <p:ph type="title"/>
          </p:nvPr>
        </p:nvSpPr>
        <p:spPr/>
        <p:txBody>
          <a:bodyPr vert="horz" lIns="91440" tIns="45720" rIns="91440" bIns="45720" rtlCol="0" anchor="ctr">
            <a:normAutofit/>
          </a:bodyPr>
          <a:lstStyle/>
          <a:p>
            <a:r>
              <a:rPr lang="en-US" altLang="en-US" b="1" dirty="0"/>
              <a:t>Domain 7: Care of the Patient Nearing the End of Life </a:t>
            </a:r>
            <a:endParaRPr lang="en-US" b="1" dirty="0"/>
          </a:p>
        </p:txBody>
      </p:sp>
      <p:sp>
        <p:nvSpPr>
          <p:cNvPr id="3" name="Content Placeholder 2">
            <a:extLst>
              <a:ext uri="{FF2B5EF4-FFF2-40B4-BE49-F238E27FC236}">
                <a16:creationId xmlns:a16="http://schemas.microsoft.com/office/drawing/2014/main" id="{CB48DF7B-435E-49F9-A31C-41029F9267DD}"/>
              </a:ext>
            </a:extLst>
          </p:cNvPr>
          <p:cNvSpPr>
            <a:spLocks noGrp="1"/>
          </p:cNvSpPr>
          <p:nvPr>
            <p:ph sz="half" idx="1"/>
          </p:nvPr>
        </p:nvSpPr>
        <p:spPr>
          <a:xfrm>
            <a:off x="909084" y="1916002"/>
            <a:ext cx="5603358" cy="4351338"/>
          </a:xfrm>
        </p:spPr>
        <p:txBody>
          <a:bodyPr vert="horz" lIns="91440" tIns="45720" rIns="91440" bIns="45720" rtlCol="0">
            <a:noAutofit/>
          </a:bodyPr>
          <a:lstStyle/>
          <a:p>
            <a:r>
              <a:rPr lang="en-US" sz="2400" dirty="0"/>
              <a:t>Highlights care provided to patients and their families near the end of life,</a:t>
            </a:r>
          </a:p>
          <a:p>
            <a:r>
              <a:rPr lang="en-US" sz="2400" dirty="0"/>
              <a:t>Particular emphasis on the days leading up to and just after the death of the patient. </a:t>
            </a:r>
          </a:p>
          <a:p>
            <a:r>
              <a:rPr lang="en-US" sz="2400" dirty="0"/>
              <a:t>Comprehensive assessment and management of physical, social, spiritual, psychological, and cultural aspects of care are critically important near death</a:t>
            </a:r>
          </a:p>
          <a:p>
            <a:r>
              <a:rPr lang="en-US" sz="2400" dirty="0"/>
              <a:t>IDT provides developmentally appropriate education to patient, family and others</a:t>
            </a:r>
          </a:p>
        </p:txBody>
      </p:sp>
      <p:pic>
        <p:nvPicPr>
          <p:cNvPr id="6" name="Content Placeholder 5">
            <a:extLst>
              <a:ext uri="{FF2B5EF4-FFF2-40B4-BE49-F238E27FC236}">
                <a16:creationId xmlns:a16="http://schemas.microsoft.com/office/drawing/2014/main" id="{55BFD915-CBA8-4AE5-BC5D-96F1FB7E4C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0758" y="2037330"/>
            <a:ext cx="4230010" cy="4230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82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20F6-50F8-436A-8800-46C549CA7A9A}"/>
              </a:ext>
            </a:extLst>
          </p:cNvPr>
          <p:cNvSpPr>
            <a:spLocks noGrp="1"/>
          </p:cNvSpPr>
          <p:nvPr>
            <p:ph type="title"/>
          </p:nvPr>
        </p:nvSpPr>
        <p:spPr/>
        <p:txBody>
          <a:bodyPr vert="horz" lIns="91440" tIns="45720" rIns="91440" bIns="45720" rtlCol="0" anchor="ctr">
            <a:normAutofit/>
          </a:bodyPr>
          <a:lstStyle/>
          <a:p>
            <a:r>
              <a:rPr lang="en-US" altLang="en-US" b="1" dirty="0"/>
              <a:t>Domain 7: Care of the Patient Nearing the End of Life (continued)</a:t>
            </a:r>
            <a:endParaRPr lang="en-US" b="1" dirty="0"/>
          </a:p>
        </p:txBody>
      </p:sp>
      <p:sp>
        <p:nvSpPr>
          <p:cNvPr id="3" name="Content Placeholder 2">
            <a:extLst>
              <a:ext uri="{FF2B5EF4-FFF2-40B4-BE49-F238E27FC236}">
                <a16:creationId xmlns:a16="http://schemas.microsoft.com/office/drawing/2014/main" id="{CB48DF7B-435E-49F9-A31C-41029F9267DD}"/>
              </a:ext>
            </a:extLst>
          </p:cNvPr>
          <p:cNvSpPr>
            <a:spLocks noGrp="1"/>
          </p:cNvSpPr>
          <p:nvPr>
            <p:ph sz="half" idx="1"/>
          </p:nvPr>
        </p:nvSpPr>
        <p:spPr>
          <a:xfrm>
            <a:off x="5683102" y="1825624"/>
            <a:ext cx="5670698" cy="4878203"/>
          </a:xfrm>
        </p:spPr>
        <p:txBody>
          <a:bodyPr vert="horz" lIns="91440" tIns="45720" rIns="91440" bIns="45720" rtlCol="0">
            <a:noAutofit/>
          </a:bodyPr>
          <a:lstStyle/>
          <a:p>
            <a:r>
              <a:rPr lang="en-US" sz="2400" dirty="0"/>
              <a:t>Interdisciplinary model of hospice care is recognized as the best care for patients nearing the end of life</a:t>
            </a:r>
          </a:p>
          <a:p>
            <a:r>
              <a:rPr lang="en-US" sz="2400" dirty="0"/>
              <a:t>Early access to hospice support should be facilitated whenever possible to optimize care outcomes </a:t>
            </a:r>
          </a:p>
          <a:p>
            <a:r>
              <a:rPr lang="en-US" sz="2400" dirty="0"/>
              <a:t>Palliative care teams, hospice providers and other healthcare organizations must work together to find solutions for all patients and families in their final months of life</a:t>
            </a:r>
          </a:p>
        </p:txBody>
      </p:sp>
      <p:pic>
        <p:nvPicPr>
          <p:cNvPr id="6" name="Content Placeholder 5">
            <a:extLst>
              <a:ext uri="{FF2B5EF4-FFF2-40B4-BE49-F238E27FC236}">
                <a16:creationId xmlns:a16="http://schemas.microsoft.com/office/drawing/2014/main" id="{3A71EE9D-0190-4ACB-B1F9-93CA538C43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9462" y="1947898"/>
            <a:ext cx="4263654" cy="4013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915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ECEA-6EFE-4EB2-88B5-FB180DB9DA74}"/>
              </a:ext>
            </a:extLst>
          </p:cNvPr>
          <p:cNvSpPr>
            <a:spLocks noGrp="1"/>
          </p:cNvSpPr>
          <p:nvPr>
            <p:ph type="title"/>
          </p:nvPr>
        </p:nvSpPr>
        <p:spPr/>
        <p:txBody>
          <a:bodyPr vert="horz" lIns="91440" tIns="45720" rIns="91440" bIns="45720" rtlCol="0" anchor="ctr">
            <a:normAutofit/>
          </a:bodyPr>
          <a:lstStyle/>
          <a:p>
            <a:r>
              <a:rPr lang="en-US" altLang="en-US" b="1" dirty="0"/>
              <a:t>Domain 8: Ethical and Legal Aspects of Care</a:t>
            </a:r>
            <a:endParaRPr lang="en-US" b="1" dirty="0"/>
          </a:p>
        </p:txBody>
      </p:sp>
      <p:sp>
        <p:nvSpPr>
          <p:cNvPr id="3" name="Content Placeholder 2">
            <a:extLst>
              <a:ext uri="{FF2B5EF4-FFF2-40B4-BE49-F238E27FC236}">
                <a16:creationId xmlns:a16="http://schemas.microsoft.com/office/drawing/2014/main" id="{EF1EE88F-1F0C-4584-9064-54B6AFF571CB}"/>
              </a:ext>
            </a:extLst>
          </p:cNvPr>
          <p:cNvSpPr>
            <a:spLocks noGrp="1"/>
          </p:cNvSpPr>
          <p:nvPr>
            <p:ph sz="half" idx="1"/>
          </p:nvPr>
        </p:nvSpPr>
        <p:spPr>
          <a:xfrm>
            <a:off x="5624623" y="1825625"/>
            <a:ext cx="5729177" cy="4351338"/>
          </a:xfrm>
        </p:spPr>
        <p:txBody>
          <a:bodyPr vert="horz" lIns="91440" tIns="45720" rIns="91440" bIns="45720" rtlCol="0">
            <a:noAutofit/>
          </a:bodyPr>
          <a:lstStyle/>
          <a:p>
            <a:pPr>
              <a:spcBef>
                <a:spcPts val="0"/>
              </a:spcBef>
              <a:spcAft>
                <a:spcPts val="600"/>
              </a:spcAft>
            </a:pPr>
            <a:r>
              <a:rPr lang="en-US" sz="2400" dirty="0"/>
              <a:t>IDT applies ethical principles to the care of patients with serious illness, including honoring patient preferences, and decisions made by surrogates</a:t>
            </a:r>
          </a:p>
          <a:p>
            <a:pPr>
              <a:spcBef>
                <a:spcPts val="0"/>
              </a:spcBef>
              <a:spcAft>
                <a:spcPts val="600"/>
              </a:spcAft>
            </a:pPr>
            <a:r>
              <a:rPr lang="en-US" sz="2400" dirty="0"/>
              <a:t>Surrogates’ obligations are to represent the patient’s preferences or best interests</a:t>
            </a:r>
          </a:p>
          <a:p>
            <a:pPr>
              <a:spcBef>
                <a:spcPts val="0"/>
              </a:spcBef>
              <a:spcAft>
                <a:spcPts val="600"/>
              </a:spcAft>
            </a:pPr>
            <a:r>
              <a:rPr lang="en-US" sz="2400" dirty="0"/>
              <a:t>Familiarity with local and state laws is needed relating to: </a:t>
            </a:r>
          </a:p>
          <a:p>
            <a:pPr lvl="1">
              <a:spcBef>
                <a:spcPts val="0"/>
              </a:spcBef>
              <a:spcAft>
                <a:spcPts val="600"/>
              </a:spcAft>
            </a:pPr>
            <a:r>
              <a:rPr lang="en-US" sz="2000" dirty="0"/>
              <a:t>Advance care planning</a:t>
            </a:r>
          </a:p>
          <a:p>
            <a:pPr lvl="1">
              <a:spcBef>
                <a:spcPts val="0"/>
              </a:spcBef>
              <a:spcAft>
                <a:spcPts val="600"/>
              </a:spcAft>
            </a:pPr>
            <a:r>
              <a:rPr lang="en-US" sz="2000" dirty="0"/>
              <a:t>Decisions regarding life-sustaining treatments</a:t>
            </a:r>
          </a:p>
          <a:p>
            <a:pPr lvl="1">
              <a:spcBef>
                <a:spcPts val="0"/>
              </a:spcBef>
              <a:spcAft>
                <a:spcPts val="600"/>
              </a:spcAft>
            </a:pPr>
            <a:r>
              <a:rPr lang="en-US" sz="2000" dirty="0"/>
              <a:t>Evolving treatments with legal ramifications (</a:t>
            </a:r>
            <a:r>
              <a:rPr lang="en-US" sz="2000" dirty="0" err="1"/>
              <a:t>eg</a:t>
            </a:r>
            <a:r>
              <a:rPr lang="en-US" sz="2000" dirty="0"/>
              <a:t>, medical marijuana)</a:t>
            </a:r>
          </a:p>
        </p:txBody>
      </p:sp>
      <p:pic>
        <p:nvPicPr>
          <p:cNvPr id="6" name="Content Placeholder 5">
            <a:extLst>
              <a:ext uri="{FF2B5EF4-FFF2-40B4-BE49-F238E27FC236}">
                <a16:creationId xmlns:a16="http://schemas.microsoft.com/office/drawing/2014/main" id="{8B3E2ED6-6DD6-48AC-8B6D-062B6368E59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57939" y="1855713"/>
            <a:ext cx="4189228" cy="4189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083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39CBE-A089-44C9-95AF-587EBFC212FF}"/>
              </a:ext>
            </a:extLst>
          </p:cNvPr>
          <p:cNvSpPr>
            <a:spLocks noGrp="1"/>
          </p:cNvSpPr>
          <p:nvPr>
            <p:ph type="title"/>
          </p:nvPr>
        </p:nvSpPr>
        <p:spPr/>
        <p:txBody>
          <a:bodyPr/>
          <a:lstStyle/>
          <a:p>
            <a:r>
              <a:rPr lang="en-US" b="1" dirty="0"/>
              <a:t>4</a:t>
            </a:r>
            <a:r>
              <a:rPr lang="en-US" b="1" baseline="30000" dirty="0"/>
              <a:t>th</a:t>
            </a:r>
            <a:r>
              <a:rPr lang="en-US" b="1" dirty="0"/>
              <a:t> edition: Publication</a:t>
            </a:r>
          </a:p>
        </p:txBody>
      </p:sp>
      <p:sp>
        <p:nvSpPr>
          <p:cNvPr id="5" name="Text Placeholder 4">
            <a:extLst>
              <a:ext uri="{FF2B5EF4-FFF2-40B4-BE49-F238E27FC236}">
                <a16:creationId xmlns:a16="http://schemas.microsoft.com/office/drawing/2014/main" id="{E3E8EF39-2056-4623-A485-0C4F24977B0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471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68" y="266680"/>
            <a:ext cx="10515600" cy="1325563"/>
          </a:xfrm>
        </p:spPr>
        <p:txBody>
          <a:bodyPr/>
          <a:lstStyle/>
          <a:p>
            <a:r>
              <a:rPr lang="en-US" b="1" dirty="0"/>
              <a:t>Anatomy of a Domain: Example 1</a:t>
            </a:r>
          </a:p>
        </p:txBody>
      </p:sp>
      <p:sp>
        <p:nvSpPr>
          <p:cNvPr id="13" name="TextBox 12"/>
          <p:cNvSpPr txBox="1"/>
          <p:nvPr/>
        </p:nvSpPr>
        <p:spPr>
          <a:xfrm>
            <a:off x="1026878" y="2964360"/>
            <a:ext cx="1566863" cy="707886"/>
          </a:xfrm>
          <a:prstGeom prst="rect">
            <a:avLst/>
          </a:prstGeom>
          <a:noFill/>
        </p:spPr>
        <p:txBody>
          <a:bodyPr>
            <a:spAutoFit/>
          </a:bodyPr>
          <a:lstStyle/>
          <a:p>
            <a:pPr>
              <a:defRPr/>
            </a:pPr>
            <a:r>
              <a:rPr lang="en-US" sz="2000" dirty="0">
                <a:solidFill>
                  <a:schemeClr val="accent1">
                    <a:lumMod val="50000"/>
                  </a:schemeClr>
                </a:solidFill>
              </a:rPr>
              <a:t>Expanded introductions</a:t>
            </a:r>
          </a:p>
        </p:txBody>
      </p:sp>
      <p:sp>
        <p:nvSpPr>
          <p:cNvPr id="14" name="Left Arrow 13"/>
          <p:cNvSpPr/>
          <p:nvPr/>
        </p:nvSpPr>
        <p:spPr>
          <a:xfrm rot="10800000">
            <a:off x="1174728" y="4001514"/>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1089080" y="4547614"/>
            <a:ext cx="1494120" cy="1477328"/>
          </a:xfrm>
          <a:prstGeom prst="rect">
            <a:avLst/>
          </a:prstGeom>
          <a:noFill/>
        </p:spPr>
        <p:txBody>
          <a:bodyPr wrap="square">
            <a:spAutoFit/>
          </a:bodyPr>
          <a:lstStyle/>
          <a:p>
            <a:pPr>
              <a:defRPr/>
            </a:pPr>
            <a:r>
              <a:rPr lang="en-US" dirty="0">
                <a:solidFill>
                  <a:schemeClr val="accent1">
                    <a:lumMod val="50000"/>
                  </a:schemeClr>
                </a:solidFill>
              </a:rPr>
              <a:t>Temporal organization</a:t>
            </a:r>
          </a:p>
          <a:p>
            <a:pPr>
              <a:defRPr/>
            </a:pPr>
            <a:endParaRPr lang="en-US" dirty="0">
              <a:solidFill>
                <a:schemeClr val="accent1">
                  <a:lumMod val="50000"/>
                </a:schemeClr>
              </a:solidFill>
            </a:endParaRPr>
          </a:p>
          <a:p>
            <a:pPr>
              <a:defRPr/>
            </a:pPr>
            <a:r>
              <a:rPr lang="en-US" dirty="0">
                <a:solidFill>
                  <a:schemeClr val="accent1">
                    <a:lumMod val="50000"/>
                  </a:schemeClr>
                </a:solidFill>
              </a:rPr>
              <a:t>Numbered items</a:t>
            </a:r>
          </a:p>
        </p:txBody>
      </p:sp>
      <p:sp>
        <p:nvSpPr>
          <p:cNvPr id="16" name="Left Arrow 15"/>
          <p:cNvSpPr/>
          <p:nvPr/>
        </p:nvSpPr>
        <p:spPr>
          <a:xfrm>
            <a:off x="9387342" y="1781438"/>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9315525" y="2533471"/>
            <a:ext cx="1566863" cy="1015663"/>
          </a:xfrm>
          <a:prstGeom prst="rect">
            <a:avLst/>
          </a:prstGeom>
          <a:noFill/>
        </p:spPr>
        <p:txBody>
          <a:bodyPr>
            <a:spAutoFit/>
          </a:bodyPr>
          <a:lstStyle/>
          <a:p>
            <a:pPr>
              <a:defRPr/>
            </a:pPr>
            <a:r>
              <a:rPr lang="en-US" sz="2000" dirty="0">
                <a:solidFill>
                  <a:schemeClr val="accent1">
                    <a:lumMod val="50000"/>
                  </a:schemeClr>
                </a:solidFill>
              </a:rPr>
              <a:t>Bleed tabs for easy access</a:t>
            </a:r>
          </a:p>
        </p:txBody>
      </p:sp>
      <p:sp>
        <p:nvSpPr>
          <p:cNvPr id="11" name="Left Arrow 13">
            <a:extLst>
              <a:ext uri="{FF2B5EF4-FFF2-40B4-BE49-F238E27FC236}">
                <a16:creationId xmlns:a16="http://schemas.microsoft.com/office/drawing/2014/main" id="{BA5155A2-4D19-4C21-BEFF-B9E718BAE520}"/>
              </a:ext>
            </a:extLst>
          </p:cNvPr>
          <p:cNvSpPr/>
          <p:nvPr/>
        </p:nvSpPr>
        <p:spPr>
          <a:xfrm rot="10800000">
            <a:off x="1174728" y="2260421"/>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BF0082D9-FFD0-494C-BA2B-DC8685F13022}"/>
              </a:ext>
            </a:extLst>
          </p:cNvPr>
          <p:cNvPicPr>
            <a:picLocks noChangeAspect="1"/>
          </p:cNvPicPr>
          <p:nvPr/>
        </p:nvPicPr>
        <p:blipFill>
          <a:blip r:embed="rId3"/>
          <a:stretch>
            <a:fillRect/>
          </a:stretch>
        </p:blipFill>
        <p:spPr>
          <a:xfrm>
            <a:off x="2668848" y="1360377"/>
            <a:ext cx="6540497" cy="4873680"/>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C8091C8A-6CB7-4F23-B766-DEA324D212BF}"/>
              </a:ext>
            </a:extLst>
          </p:cNvPr>
          <p:cNvSpPr txBox="1"/>
          <p:nvPr/>
        </p:nvSpPr>
        <p:spPr>
          <a:xfrm>
            <a:off x="9382110" y="4009192"/>
            <a:ext cx="1635162" cy="1323439"/>
          </a:xfrm>
          <a:prstGeom prst="rect">
            <a:avLst/>
          </a:prstGeom>
          <a:noFill/>
        </p:spPr>
        <p:txBody>
          <a:bodyPr wrap="square">
            <a:spAutoFit/>
          </a:bodyPr>
          <a:lstStyle/>
          <a:p>
            <a:pPr>
              <a:defRPr/>
            </a:pPr>
            <a:r>
              <a:rPr lang="en-US" sz="2000" dirty="0">
                <a:solidFill>
                  <a:schemeClr val="accent1">
                    <a:lumMod val="50000"/>
                  </a:schemeClr>
                </a:solidFill>
              </a:rPr>
              <a:t>Words bolded in </a:t>
            </a:r>
            <a:r>
              <a:rPr lang="en-US" sz="2000" b="1" dirty="0">
                <a:solidFill>
                  <a:srgbClr val="FF0000"/>
                </a:solidFill>
              </a:rPr>
              <a:t>red</a:t>
            </a:r>
            <a:r>
              <a:rPr lang="en-US" sz="2000" dirty="0">
                <a:solidFill>
                  <a:schemeClr val="accent1">
                    <a:lumMod val="50000"/>
                  </a:schemeClr>
                </a:solidFill>
              </a:rPr>
              <a:t> are defined in the Glossary</a:t>
            </a:r>
          </a:p>
        </p:txBody>
      </p:sp>
    </p:spTree>
    <p:extLst>
      <p:ext uri="{BB962C8B-B14F-4D97-AF65-F5344CB8AC3E}">
        <p14:creationId xmlns:p14="http://schemas.microsoft.com/office/powerpoint/2010/main" val="2333522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46"/>
            <a:ext cx="10515600" cy="1325563"/>
          </a:xfrm>
        </p:spPr>
        <p:txBody>
          <a:bodyPr>
            <a:normAutofit/>
          </a:bodyPr>
          <a:lstStyle/>
          <a:p>
            <a:r>
              <a:rPr lang="en-US" b="1" dirty="0"/>
              <a:t>Anatomy of a Domain: Example 2</a:t>
            </a:r>
          </a:p>
        </p:txBody>
      </p:sp>
      <p:sp>
        <p:nvSpPr>
          <p:cNvPr id="6" name="Left Arrow 5"/>
          <p:cNvSpPr/>
          <p:nvPr/>
        </p:nvSpPr>
        <p:spPr>
          <a:xfrm rot="10800000">
            <a:off x="1604900" y="1282439"/>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527143" y="1859747"/>
            <a:ext cx="1543686" cy="707886"/>
          </a:xfrm>
          <a:prstGeom prst="rect">
            <a:avLst/>
          </a:prstGeom>
          <a:noFill/>
        </p:spPr>
        <p:txBody>
          <a:bodyPr wrap="square">
            <a:spAutoFit/>
          </a:bodyPr>
          <a:lstStyle/>
          <a:p>
            <a:pPr>
              <a:defRPr/>
            </a:pPr>
            <a:r>
              <a:rPr lang="en-US" sz="2000" dirty="0">
                <a:solidFill>
                  <a:schemeClr val="accent1">
                    <a:lumMod val="50000"/>
                  </a:schemeClr>
                </a:solidFill>
              </a:rPr>
              <a:t>Clinical implications</a:t>
            </a:r>
          </a:p>
        </p:txBody>
      </p:sp>
      <p:sp>
        <p:nvSpPr>
          <p:cNvPr id="8" name="Left Arrow 7"/>
          <p:cNvSpPr/>
          <p:nvPr/>
        </p:nvSpPr>
        <p:spPr>
          <a:xfrm rot="10800000">
            <a:off x="1669275" y="3664657"/>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1604900" y="4405367"/>
            <a:ext cx="1548478" cy="1015663"/>
          </a:xfrm>
          <a:prstGeom prst="rect">
            <a:avLst/>
          </a:prstGeom>
          <a:noFill/>
        </p:spPr>
        <p:txBody>
          <a:bodyPr wrap="square">
            <a:spAutoFit/>
          </a:bodyPr>
          <a:lstStyle/>
          <a:p>
            <a:pPr>
              <a:defRPr/>
            </a:pPr>
            <a:r>
              <a:rPr lang="en-US" sz="2000" dirty="0">
                <a:solidFill>
                  <a:schemeClr val="accent1">
                    <a:lumMod val="50000"/>
                  </a:schemeClr>
                </a:solidFill>
              </a:rPr>
              <a:t>Application for ALL clinicians</a:t>
            </a:r>
          </a:p>
        </p:txBody>
      </p:sp>
      <p:sp>
        <p:nvSpPr>
          <p:cNvPr id="10" name="Left Arrow 9"/>
          <p:cNvSpPr/>
          <p:nvPr/>
        </p:nvSpPr>
        <p:spPr>
          <a:xfrm>
            <a:off x="8816037" y="2533363"/>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8816037" y="3167390"/>
            <a:ext cx="1684627" cy="707886"/>
          </a:xfrm>
          <a:prstGeom prst="rect">
            <a:avLst/>
          </a:prstGeom>
          <a:noFill/>
        </p:spPr>
        <p:txBody>
          <a:bodyPr wrap="square">
            <a:spAutoFit/>
          </a:bodyPr>
          <a:lstStyle/>
          <a:p>
            <a:pPr>
              <a:defRPr/>
            </a:pPr>
            <a:r>
              <a:rPr lang="en-US" sz="2000" dirty="0">
                <a:solidFill>
                  <a:schemeClr val="accent1">
                    <a:lumMod val="50000"/>
                  </a:schemeClr>
                </a:solidFill>
              </a:rPr>
              <a:t>Operational implications</a:t>
            </a:r>
          </a:p>
        </p:txBody>
      </p:sp>
      <p:sp>
        <p:nvSpPr>
          <p:cNvPr id="14" name="Left Arrow 13"/>
          <p:cNvSpPr/>
          <p:nvPr/>
        </p:nvSpPr>
        <p:spPr>
          <a:xfrm>
            <a:off x="8899380" y="4965061"/>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8899380" y="5689244"/>
            <a:ext cx="2424294" cy="707886"/>
          </a:xfrm>
          <a:prstGeom prst="rect">
            <a:avLst/>
          </a:prstGeom>
          <a:solidFill>
            <a:schemeClr val="bg1"/>
          </a:solidFill>
        </p:spPr>
        <p:txBody>
          <a:bodyPr wrap="square">
            <a:spAutoFit/>
          </a:bodyPr>
          <a:lstStyle/>
          <a:p>
            <a:pPr>
              <a:defRPr/>
            </a:pPr>
            <a:r>
              <a:rPr lang="en-US" sz="2000" dirty="0">
                <a:solidFill>
                  <a:schemeClr val="accent1">
                    <a:lumMod val="50000"/>
                  </a:schemeClr>
                </a:solidFill>
              </a:rPr>
              <a:t>Key research evidence overview</a:t>
            </a:r>
          </a:p>
        </p:txBody>
      </p:sp>
      <p:pic>
        <p:nvPicPr>
          <p:cNvPr id="4" name="Picture 3">
            <a:extLst>
              <a:ext uri="{FF2B5EF4-FFF2-40B4-BE49-F238E27FC236}">
                <a16:creationId xmlns:a16="http://schemas.microsoft.com/office/drawing/2014/main" id="{1A70FA0A-98A3-4B58-872D-4EFC08A43A42}"/>
              </a:ext>
            </a:extLst>
          </p:cNvPr>
          <p:cNvPicPr>
            <a:picLocks noChangeAspect="1"/>
          </p:cNvPicPr>
          <p:nvPr/>
        </p:nvPicPr>
        <p:blipFill>
          <a:blip r:embed="rId3"/>
          <a:stretch>
            <a:fillRect/>
          </a:stretch>
        </p:blipFill>
        <p:spPr>
          <a:xfrm>
            <a:off x="3153378" y="1062441"/>
            <a:ext cx="5508617" cy="5419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964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83" y="252394"/>
            <a:ext cx="10515600" cy="1325563"/>
          </a:xfrm>
        </p:spPr>
        <p:txBody>
          <a:bodyPr/>
          <a:lstStyle/>
          <a:p>
            <a:r>
              <a:rPr lang="en-US" b="1" dirty="0"/>
              <a:t>Anatomy of a Domain: Example 3</a:t>
            </a:r>
          </a:p>
        </p:txBody>
      </p:sp>
      <p:sp>
        <p:nvSpPr>
          <p:cNvPr id="6" name="Left Arrow 5"/>
          <p:cNvSpPr/>
          <p:nvPr/>
        </p:nvSpPr>
        <p:spPr>
          <a:xfrm rot="10800000">
            <a:off x="824023" y="1718982"/>
            <a:ext cx="813552"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711972" y="2413337"/>
            <a:ext cx="1177925" cy="1015663"/>
          </a:xfrm>
          <a:prstGeom prst="rect">
            <a:avLst/>
          </a:prstGeom>
          <a:noFill/>
        </p:spPr>
        <p:txBody>
          <a:bodyPr>
            <a:spAutoFit/>
          </a:bodyPr>
          <a:lstStyle/>
          <a:p>
            <a:pPr>
              <a:defRPr/>
            </a:pPr>
            <a:r>
              <a:rPr lang="en-US" sz="2000" dirty="0">
                <a:solidFill>
                  <a:schemeClr val="accent1">
                    <a:lumMod val="50000"/>
                  </a:schemeClr>
                </a:solidFill>
              </a:rPr>
              <a:t>Diverse practice examples</a:t>
            </a:r>
          </a:p>
        </p:txBody>
      </p:sp>
      <p:pic>
        <p:nvPicPr>
          <p:cNvPr id="4" name="Picture 3">
            <a:extLst>
              <a:ext uri="{FF2B5EF4-FFF2-40B4-BE49-F238E27FC236}">
                <a16:creationId xmlns:a16="http://schemas.microsoft.com/office/drawing/2014/main" id="{CA497D1E-2CA0-40A3-BA6B-6A3AE1D76F3C}"/>
              </a:ext>
            </a:extLst>
          </p:cNvPr>
          <p:cNvPicPr>
            <a:picLocks noChangeAspect="1"/>
          </p:cNvPicPr>
          <p:nvPr/>
        </p:nvPicPr>
        <p:blipFill>
          <a:blip r:embed="rId3"/>
          <a:stretch>
            <a:fillRect/>
          </a:stretch>
        </p:blipFill>
        <p:spPr>
          <a:xfrm>
            <a:off x="1889897" y="1640541"/>
            <a:ext cx="9517975" cy="43676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243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5832C-7685-45AB-A4B2-CAC8D0D2CC04}"/>
              </a:ext>
            </a:extLst>
          </p:cNvPr>
          <p:cNvSpPr>
            <a:spLocks noGrp="1"/>
          </p:cNvSpPr>
          <p:nvPr>
            <p:ph type="title"/>
          </p:nvPr>
        </p:nvSpPr>
        <p:spPr/>
        <p:txBody>
          <a:bodyPr/>
          <a:lstStyle/>
          <a:p>
            <a:r>
              <a:rPr lang="en-US" b="1" dirty="0"/>
              <a:t>What is Palliative Care?</a:t>
            </a:r>
          </a:p>
        </p:txBody>
      </p:sp>
      <p:sp>
        <p:nvSpPr>
          <p:cNvPr id="5" name="Text Placeholder 4">
            <a:extLst>
              <a:ext uri="{FF2B5EF4-FFF2-40B4-BE49-F238E27FC236}">
                <a16:creationId xmlns:a16="http://schemas.microsoft.com/office/drawing/2014/main" id="{5E978F16-B3CE-4482-9341-ED9BB43BE2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637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6E9B-1A94-40A2-BB38-C631E6A2EDAA}"/>
              </a:ext>
            </a:extLst>
          </p:cNvPr>
          <p:cNvSpPr>
            <a:spLocks noGrp="1"/>
          </p:cNvSpPr>
          <p:nvPr>
            <p:ph type="title"/>
          </p:nvPr>
        </p:nvSpPr>
        <p:spPr/>
        <p:txBody>
          <a:bodyPr/>
          <a:lstStyle/>
          <a:p>
            <a:r>
              <a:rPr lang="en-US" b="1" dirty="0"/>
              <a:t>Additional Content</a:t>
            </a:r>
          </a:p>
        </p:txBody>
      </p:sp>
      <p:pic>
        <p:nvPicPr>
          <p:cNvPr id="15" name="Content Placeholder 14">
            <a:extLst>
              <a:ext uri="{FF2B5EF4-FFF2-40B4-BE49-F238E27FC236}">
                <a16:creationId xmlns:a16="http://schemas.microsoft.com/office/drawing/2014/main" id="{9ECE813E-2C85-44C0-98D8-015304AFD24A}"/>
              </a:ext>
            </a:extLst>
          </p:cNvPr>
          <p:cNvPicPr>
            <a:picLocks noGrp="1" noChangeAspect="1"/>
          </p:cNvPicPr>
          <p:nvPr>
            <p:ph sz="half" idx="1"/>
          </p:nvPr>
        </p:nvPicPr>
        <p:blipFill>
          <a:blip r:embed="rId3"/>
          <a:stretch>
            <a:fillRect/>
          </a:stretch>
        </p:blipFill>
        <p:spPr>
          <a:xfrm>
            <a:off x="838200" y="1398909"/>
            <a:ext cx="7030289" cy="2460934"/>
          </a:xfrm>
          <a:prstGeom prst="rect">
            <a:avLst/>
          </a:prstGeom>
          <a:effectLst>
            <a:outerShdw blurRad="50800" dist="38100" dir="2700000" algn="tl" rotWithShape="0">
              <a:prstClr val="black">
                <a:alpha val="40000"/>
              </a:prstClr>
            </a:outerShdw>
          </a:effectLst>
        </p:spPr>
      </p:pic>
      <p:pic>
        <p:nvPicPr>
          <p:cNvPr id="19" name="Content Placeholder 18">
            <a:extLst>
              <a:ext uri="{FF2B5EF4-FFF2-40B4-BE49-F238E27FC236}">
                <a16:creationId xmlns:a16="http://schemas.microsoft.com/office/drawing/2014/main" id="{FAEC671F-1F24-443D-8F79-A3459DED5F0E}"/>
              </a:ext>
            </a:extLst>
          </p:cNvPr>
          <p:cNvPicPr>
            <a:picLocks noGrp="1" noChangeAspect="1"/>
          </p:cNvPicPr>
          <p:nvPr>
            <p:ph sz="half" idx="2"/>
          </p:nvPr>
        </p:nvPicPr>
        <p:blipFill>
          <a:blip r:embed="rId4"/>
          <a:stretch>
            <a:fillRect/>
          </a:stretch>
        </p:blipFill>
        <p:spPr>
          <a:xfrm>
            <a:off x="4335666" y="3995423"/>
            <a:ext cx="7065646" cy="26205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9668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C986A1-AEF2-44E7-AE51-FB0E449E7FCB}"/>
              </a:ext>
            </a:extLst>
          </p:cNvPr>
          <p:cNvSpPr>
            <a:spLocks noGrp="1"/>
          </p:cNvSpPr>
          <p:nvPr>
            <p:ph type="title"/>
          </p:nvPr>
        </p:nvSpPr>
        <p:spPr>
          <a:xfrm>
            <a:off x="838200" y="365125"/>
            <a:ext cx="10515600" cy="1325563"/>
          </a:xfrm>
        </p:spPr>
        <p:txBody>
          <a:bodyPr/>
          <a:lstStyle/>
          <a:p>
            <a:r>
              <a:rPr lang="en-US" b="1" dirty="0"/>
              <a:t>Systematic Review of Research Evidence</a:t>
            </a:r>
          </a:p>
        </p:txBody>
      </p:sp>
      <p:sp>
        <p:nvSpPr>
          <p:cNvPr id="6" name="Content Placeholder 5">
            <a:extLst>
              <a:ext uri="{FF2B5EF4-FFF2-40B4-BE49-F238E27FC236}">
                <a16:creationId xmlns:a16="http://schemas.microsoft.com/office/drawing/2014/main" id="{8A6E6BE5-82CA-49A0-A732-C6EF06915B4A}"/>
              </a:ext>
            </a:extLst>
          </p:cNvPr>
          <p:cNvSpPr>
            <a:spLocks noGrp="1"/>
          </p:cNvSpPr>
          <p:nvPr>
            <p:ph sz="half" idx="1"/>
          </p:nvPr>
        </p:nvSpPr>
        <p:spPr>
          <a:xfrm>
            <a:off x="838200" y="1825624"/>
            <a:ext cx="5372100" cy="4667251"/>
          </a:xfrm>
        </p:spPr>
        <p:txBody>
          <a:bodyPr>
            <a:noAutofit/>
          </a:bodyPr>
          <a:lstStyle/>
          <a:p>
            <a:pPr>
              <a:defRPr/>
            </a:pPr>
            <a:r>
              <a:rPr lang="en-US" sz="2400" dirty="0"/>
              <a:t>Conducted by Rand Evidence-based Practice Center with Technical Expert Panel (TEP)</a:t>
            </a:r>
          </a:p>
          <a:p>
            <a:pPr>
              <a:defRPr/>
            </a:pPr>
            <a:r>
              <a:rPr lang="en-US" sz="2400" dirty="0"/>
              <a:t>Complete findings published: </a:t>
            </a:r>
            <a:r>
              <a:rPr lang="en-US" sz="2400" i="1" dirty="0"/>
              <a:t>Journal of Pain and Symptom Management</a:t>
            </a:r>
            <a:endParaRPr lang="en-US" sz="2400" dirty="0"/>
          </a:p>
          <a:p>
            <a:pPr lvl="1">
              <a:defRPr/>
            </a:pPr>
            <a:r>
              <a:rPr lang="en-US" sz="2000" dirty="0">
                <a:hlinkClick r:id="rId3"/>
              </a:rPr>
              <a:t>https://www.jpsmjournal.com/article/S0885-3924(18)30468-8/fulltext</a:t>
            </a:r>
            <a:r>
              <a:rPr lang="en-US" sz="2000" dirty="0"/>
              <a:t> </a:t>
            </a:r>
            <a:endParaRPr lang="en-US" sz="2000" dirty="0">
              <a:highlight>
                <a:srgbClr val="FFFF00"/>
              </a:highlight>
            </a:endParaRPr>
          </a:p>
          <a:p>
            <a:pPr>
              <a:defRPr/>
            </a:pPr>
            <a:r>
              <a:rPr lang="en-US" sz="2400" dirty="0"/>
              <a:t>Funded by:</a:t>
            </a:r>
          </a:p>
          <a:p>
            <a:pPr lvl="1">
              <a:defRPr/>
            </a:pPr>
            <a:r>
              <a:rPr lang="en-US" sz="2000" dirty="0"/>
              <a:t>Gordon and Betty Moore Foundation</a:t>
            </a:r>
          </a:p>
          <a:p>
            <a:pPr lvl="1">
              <a:defRPr/>
            </a:pPr>
            <a:r>
              <a:rPr lang="en-US" sz="2000" dirty="0"/>
              <a:t>Gary and Mary West Foundation</a:t>
            </a:r>
          </a:p>
          <a:p>
            <a:pPr lvl="1">
              <a:defRPr/>
            </a:pPr>
            <a:r>
              <a:rPr lang="en-US" sz="2000" dirty="0"/>
              <a:t>The John A. Hartford Foundation</a:t>
            </a:r>
          </a:p>
          <a:p>
            <a:pPr lvl="1">
              <a:defRPr/>
            </a:pPr>
            <a:r>
              <a:rPr lang="en-US" sz="2000" dirty="0" err="1"/>
              <a:t>Stupski</a:t>
            </a:r>
            <a:r>
              <a:rPr lang="en-US" sz="2000" dirty="0"/>
              <a:t> Foundation</a:t>
            </a:r>
          </a:p>
        </p:txBody>
      </p:sp>
      <p:pic>
        <p:nvPicPr>
          <p:cNvPr id="3" name="Content Placeholder 2">
            <a:extLst>
              <a:ext uri="{FF2B5EF4-FFF2-40B4-BE49-F238E27FC236}">
                <a16:creationId xmlns:a16="http://schemas.microsoft.com/office/drawing/2014/main" id="{661A81B2-5B52-47E8-BB5F-7223FE2BFA63}"/>
              </a:ext>
            </a:extLst>
          </p:cNvPr>
          <p:cNvPicPr>
            <a:picLocks noGrp="1" noChangeAspect="1"/>
          </p:cNvPicPr>
          <p:nvPr>
            <p:ph sz="half" idx="2"/>
          </p:nvPr>
        </p:nvPicPr>
        <p:blipFill>
          <a:blip r:embed="rId4"/>
          <a:stretch>
            <a:fillRect/>
          </a:stretch>
        </p:blipFill>
        <p:spPr>
          <a:xfrm>
            <a:off x="6372356" y="1509436"/>
            <a:ext cx="5019992" cy="4983439"/>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148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8DB3EA-7A12-4F54-9726-DD6F0D93B9C0}"/>
              </a:ext>
            </a:extLst>
          </p:cNvPr>
          <p:cNvSpPr>
            <a:spLocks noGrp="1"/>
          </p:cNvSpPr>
          <p:nvPr>
            <p:ph type="title"/>
          </p:nvPr>
        </p:nvSpPr>
        <p:spPr/>
        <p:txBody>
          <a:bodyPr/>
          <a:lstStyle/>
          <a:p>
            <a:br>
              <a:rPr lang="en-US" dirty="0"/>
            </a:br>
            <a:r>
              <a:rPr lang="en-US" b="1" dirty="0"/>
              <a:t>Practice Examples</a:t>
            </a:r>
          </a:p>
        </p:txBody>
      </p:sp>
      <p:sp>
        <p:nvSpPr>
          <p:cNvPr id="5" name="Text Placeholder 4">
            <a:extLst>
              <a:ext uri="{FF2B5EF4-FFF2-40B4-BE49-F238E27FC236}">
                <a16:creationId xmlns:a16="http://schemas.microsoft.com/office/drawing/2014/main" id="{749818CB-7F20-4BDF-8D57-358BA49978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46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7A1B3E-73FC-4A16-82D3-2718E1857681}"/>
              </a:ext>
            </a:extLst>
          </p:cNvPr>
          <p:cNvSpPr>
            <a:spLocks noGrp="1"/>
          </p:cNvSpPr>
          <p:nvPr>
            <p:ph type="title"/>
          </p:nvPr>
        </p:nvSpPr>
        <p:spPr/>
        <p:txBody>
          <a:bodyPr/>
          <a:lstStyle/>
          <a:p>
            <a:r>
              <a:rPr lang="en-US" b="1" dirty="0"/>
              <a:t>Practice Example: Long-Term Care Setting</a:t>
            </a:r>
          </a:p>
        </p:txBody>
      </p:sp>
      <p:sp>
        <p:nvSpPr>
          <p:cNvPr id="5" name="Content Placeholder 4">
            <a:extLst>
              <a:ext uri="{FF2B5EF4-FFF2-40B4-BE49-F238E27FC236}">
                <a16:creationId xmlns:a16="http://schemas.microsoft.com/office/drawing/2014/main" id="{A8CDDEA1-A610-4231-B231-DC51979674D7}"/>
              </a:ext>
            </a:extLst>
          </p:cNvPr>
          <p:cNvSpPr>
            <a:spLocks noGrp="1"/>
          </p:cNvSpPr>
          <p:nvPr>
            <p:ph sz="half" idx="1"/>
          </p:nvPr>
        </p:nvSpPr>
        <p:spPr>
          <a:xfrm>
            <a:off x="838199" y="1825625"/>
            <a:ext cx="6352011" cy="4351338"/>
          </a:xfrm>
        </p:spPr>
        <p:txBody>
          <a:bodyPr>
            <a:noAutofit/>
          </a:bodyPr>
          <a:lstStyle/>
          <a:p>
            <a:pPr>
              <a:lnSpc>
                <a:spcPct val="100000"/>
              </a:lnSpc>
              <a:spcBef>
                <a:spcPts val="0"/>
              </a:spcBef>
              <a:spcAft>
                <a:spcPts val="600"/>
              </a:spcAft>
            </a:pPr>
            <a:r>
              <a:rPr lang="en-US" sz="2400" dirty="0"/>
              <a:t>A long-term care setting is incorporating palliative care </a:t>
            </a:r>
          </a:p>
          <a:p>
            <a:pPr>
              <a:lnSpc>
                <a:spcPct val="100000"/>
              </a:lnSpc>
              <a:spcBef>
                <a:spcPts val="0"/>
              </a:spcBef>
              <a:spcAft>
                <a:spcPts val="600"/>
              </a:spcAft>
            </a:pPr>
            <a:r>
              <a:rPr lang="en-US" sz="2400" dirty="0"/>
              <a:t>Physician assistant and social worker lead efforts to improve advance care planning</a:t>
            </a:r>
            <a:r>
              <a:rPr lang="en-US" sz="2400" b="1" dirty="0"/>
              <a:t> </a:t>
            </a:r>
            <a:r>
              <a:rPr lang="en-US" sz="2400" dirty="0"/>
              <a:t>and completion of formal directives. </a:t>
            </a:r>
          </a:p>
          <a:p>
            <a:pPr>
              <a:lnSpc>
                <a:spcPct val="100000"/>
              </a:lnSpc>
              <a:spcBef>
                <a:spcPts val="0"/>
              </a:spcBef>
              <a:spcAft>
                <a:spcPts val="600"/>
              </a:spcAft>
            </a:pPr>
            <a:r>
              <a:rPr lang="en-US" sz="2400" dirty="0"/>
              <a:t>Varying levels of decision-making capacity pose a challenge to completing advance directives</a:t>
            </a:r>
          </a:p>
          <a:p>
            <a:pPr>
              <a:lnSpc>
                <a:spcPct val="100000"/>
              </a:lnSpc>
              <a:spcBef>
                <a:spcPts val="0"/>
              </a:spcBef>
              <a:spcAft>
                <a:spcPts val="600"/>
              </a:spcAft>
            </a:pPr>
            <a:r>
              <a:rPr lang="en-US" sz="2400" dirty="0"/>
              <a:t>Staff need help determining capacity</a:t>
            </a:r>
          </a:p>
          <a:p>
            <a:pPr>
              <a:lnSpc>
                <a:spcPct val="100000"/>
              </a:lnSpc>
              <a:spcBef>
                <a:spcPts val="0"/>
              </a:spcBef>
              <a:spcAft>
                <a:spcPts val="600"/>
              </a:spcAft>
            </a:pPr>
            <a:r>
              <a:rPr lang="en-US" sz="2400" dirty="0"/>
              <a:t>Facility develops a consultative relationship</a:t>
            </a:r>
            <a:r>
              <a:rPr lang="en-US" sz="2400" b="1" dirty="0"/>
              <a:t> </a:t>
            </a:r>
            <a:r>
              <a:rPr lang="en-US" sz="2400" dirty="0"/>
              <a:t>with a hospital-based palliative care team and ethics consult service</a:t>
            </a:r>
          </a:p>
        </p:txBody>
      </p:sp>
      <p:pic>
        <p:nvPicPr>
          <p:cNvPr id="8" name="Content Placeholder 7" descr="A person sitting in front of a building&#10;&#10;Description generated with very high confidence">
            <a:extLst>
              <a:ext uri="{FF2B5EF4-FFF2-40B4-BE49-F238E27FC236}">
                <a16:creationId xmlns:a16="http://schemas.microsoft.com/office/drawing/2014/main" id="{5C5DD6D7-EBDB-4AD3-8220-92A38C7E28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7521" y="1759841"/>
            <a:ext cx="3263503"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685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219B4-3D48-469F-9BA6-02231F654C23}"/>
              </a:ext>
            </a:extLst>
          </p:cNvPr>
          <p:cNvSpPr>
            <a:spLocks noGrp="1"/>
          </p:cNvSpPr>
          <p:nvPr>
            <p:ph type="title"/>
          </p:nvPr>
        </p:nvSpPr>
        <p:spPr>
          <a:xfrm>
            <a:off x="838200" y="365125"/>
            <a:ext cx="10515600" cy="1325563"/>
          </a:xfrm>
        </p:spPr>
        <p:txBody>
          <a:bodyPr/>
          <a:lstStyle/>
          <a:p>
            <a:r>
              <a:rPr lang="en-US" b="1"/>
              <a:t>Practice Example: Community Hospital</a:t>
            </a:r>
            <a:endParaRPr lang="en-US" b="1" dirty="0"/>
          </a:p>
        </p:txBody>
      </p:sp>
      <p:sp>
        <p:nvSpPr>
          <p:cNvPr id="5" name="Content Placeholder 4">
            <a:extLst>
              <a:ext uri="{FF2B5EF4-FFF2-40B4-BE49-F238E27FC236}">
                <a16:creationId xmlns:a16="http://schemas.microsoft.com/office/drawing/2014/main" id="{AB104E82-F70D-46B9-B644-22228A7C010C}"/>
              </a:ext>
            </a:extLst>
          </p:cNvPr>
          <p:cNvSpPr>
            <a:spLocks noGrp="1"/>
          </p:cNvSpPr>
          <p:nvPr>
            <p:ph sz="half" idx="1"/>
          </p:nvPr>
        </p:nvSpPr>
        <p:spPr>
          <a:xfrm>
            <a:off x="923260" y="1639555"/>
            <a:ext cx="5950690" cy="4351338"/>
          </a:xfrm>
        </p:spPr>
        <p:txBody>
          <a:bodyPr>
            <a:noAutofit/>
          </a:bodyPr>
          <a:lstStyle/>
          <a:p>
            <a:pPr>
              <a:lnSpc>
                <a:spcPct val="100000"/>
              </a:lnSpc>
            </a:pPr>
            <a:r>
              <a:rPr lang="en-US" sz="2200" dirty="0"/>
              <a:t>Staff at a community hospital identify a trend re: after hours and weekend utilization of the ED with seriously ill children following a hospitalization </a:t>
            </a:r>
          </a:p>
          <a:p>
            <a:pPr>
              <a:lnSpc>
                <a:spcPct val="100000"/>
              </a:lnSpc>
            </a:pPr>
            <a:r>
              <a:rPr lang="en-US" sz="2200" dirty="0"/>
              <a:t>Local hospice has a large home-based pediatric palliative and hospice program, with just one board-certified hospice and palliative medicine pediatrician. </a:t>
            </a:r>
          </a:p>
          <a:p>
            <a:pPr>
              <a:lnSpc>
                <a:spcPct val="100000"/>
              </a:lnSpc>
            </a:pPr>
            <a:r>
              <a:rPr lang="en-US" sz="2200" dirty="0"/>
              <a:t>Hospital’s pediatric service partners with a large                                                  community pediatric practice and the hospice                                                            pediatric physician, to implement a collaborative QI initiative. </a:t>
            </a:r>
          </a:p>
        </p:txBody>
      </p:sp>
      <p:pic>
        <p:nvPicPr>
          <p:cNvPr id="9" name="Content Placeholder 8">
            <a:extLst>
              <a:ext uri="{FF2B5EF4-FFF2-40B4-BE49-F238E27FC236}">
                <a16:creationId xmlns:a16="http://schemas.microsoft.com/office/drawing/2014/main" id="{B815E014-6364-464C-B2B4-330D6EE228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22806" y="1741687"/>
            <a:ext cx="4180648" cy="4180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419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E6DAD-9464-4BBB-93FD-671EC136DC8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t>Practice Example: Rural Palliative Care </a:t>
            </a:r>
          </a:p>
        </p:txBody>
      </p:sp>
      <p:pic>
        <p:nvPicPr>
          <p:cNvPr id="6" name="Content Placeholder 5" descr="A person posing for the camera&#10;&#10;Description generated with very high confidence">
            <a:extLst>
              <a:ext uri="{FF2B5EF4-FFF2-40B4-BE49-F238E27FC236}">
                <a16:creationId xmlns:a16="http://schemas.microsoft.com/office/drawing/2014/main" id="{AE4C30D9-8BAC-44FE-9940-4375D05C322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 b="5043"/>
          <a:stretch/>
        </p:blipFill>
        <p:spPr>
          <a:xfrm>
            <a:off x="985258" y="1904282"/>
            <a:ext cx="3374810" cy="427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6CCEDBE6-4AC7-4020-A194-FDA1FA55C2BE}"/>
              </a:ext>
            </a:extLst>
          </p:cNvPr>
          <p:cNvSpPr>
            <a:spLocks noGrp="1"/>
          </p:cNvSpPr>
          <p:nvPr>
            <p:ph sz="half" idx="1"/>
          </p:nvPr>
        </p:nvSpPr>
        <p:spPr>
          <a:xfrm>
            <a:off x="4636008" y="1825625"/>
            <a:ext cx="6717792" cy="4351338"/>
          </a:xfrm>
        </p:spPr>
        <p:txBody>
          <a:bodyPr vert="horz" lIns="91440" tIns="45720" rIns="91440" bIns="45720" rtlCol="0">
            <a:noAutofit/>
          </a:bodyPr>
          <a:lstStyle/>
          <a:p>
            <a:pPr>
              <a:spcBef>
                <a:spcPts val="0"/>
              </a:spcBef>
              <a:spcAft>
                <a:spcPts val="600"/>
              </a:spcAft>
            </a:pPr>
            <a:r>
              <a:rPr lang="en-US" sz="2400" dirty="0"/>
              <a:t>A rural palliative care program provides care in patients’ homes</a:t>
            </a:r>
          </a:p>
          <a:p>
            <a:pPr>
              <a:spcBef>
                <a:spcPts val="0"/>
              </a:spcBef>
              <a:spcAft>
                <a:spcPts val="600"/>
              </a:spcAft>
            </a:pPr>
            <a:r>
              <a:rPr lang="en-US" sz="2400" dirty="0"/>
              <a:t>Staff is often alone on visits </a:t>
            </a:r>
          </a:p>
          <a:p>
            <a:pPr>
              <a:spcBef>
                <a:spcPts val="0"/>
              </a:spcBef>
              <a:spcAft>
                <a:spcPts val="600"/>
              </a:spcAft>
            </a:pPr>
            <a:r>
              <a:rPr lang="en-US" sz="2400" dirty="0"/>
              <a:t>Team members stressed with ethical issues (</a:t>
            </a:r>
            <a:r>
              <a:rPr lang="en-US" sz="2400" dirty="0" err="1"/>
              <a:t>ie</a:t>
            </a:r>
            <a:r>
              <a:rPr lang="en-US" sz="2400" dirty="0"/>
              <a:t> requests for physician aid-in-dying, family conflicts)</a:t>
            </a:r>
          </a:p>
          <a:p>
            <a:pPr>
              <a:spcBef>
                <a:spcPts val="0"/>
              </a:spcBef>
              <a:spcAft>
                <a:spcPts val="600"/>
              </a:spcAft>
            </a:pPr>
            <a:r>
              <a:rPr lang="en-US" sz="2400" dirty="0"/>
              <a:t>Program develops an online ethics forum for staff education</a:t>
            </a:r>
          </a:p>
          <a:p>
            <a:pPr>
              <a:spcBef>
                <a:spcPts val="0"/>
              </a:spcBef>
              <a:spcAft>
                <a:spcPts val="600"/>
              </a:spcAft>
            </a:pPr>
            <a:r>
              <a:rPr lang="en-US" sz="2400" dirty="0"/>
              <a:t>Provides educational podcasts for team members </a:t>
            </a:r>
          </a:p>
          <a:p>
            <a:pPr>
              <a:spcBef>
                <a:spcPts val="0"/>
              </a:spcBef>
              <a:spcAft>
                <a:spcPts val="600"/>
              </a:spcAft>
            </a:pPr>
            <a:r>
              <a:rPr lang="en-US" sz="2400" dirty="0"/>
              <a:t>Leadership facilitates dual visits of the practitioners and social workers to  facilitate greater support</a:t>
            </a:r>
          </a:p>
        </p:txBody>
      </p:sp>
    </p:spTree>
    <p:extLst>
      <p:ext uri="{BB962C8B-B14F-4D97-AF65-F5344CB8AC3E}">
        <p14:creationId xmlns:p14="http://schemas.microsoft.com/office/powerpoint/2010/main" val="341351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6478-8B40-4D71-83E2-8590A2426C39}"/>
              </a:ext>
            </a:extLst>
          </p:cNvPr>
          <p:cNvSpPr>
            <a:spLocks noGrp="1"/>
          </p:cNvSpPr>
          <p:nvPr>
            <p:ph type="title"/>
          </p:nvPr>
        </p:nvSpPr>
        <p:spPr/>
        <p:txBody>
          <a:bodyPr/>
          <a:lstStyle/>
          <a:p>
            <a:r>
              <a:rPr lang="en-US" b="1" dirty="0"/>
              <a:t>Next Steps</a:t>
            </a:r>
          </a:p>
        </p:txBody>
      </p:sp>
      <p:sp>
        <p:nvSpPr>
          <p:cNvPr id="3" name="Text Placeholder 2">
            <a:extLst>
              <a:ext uri="{FF2B5EF4-FFF2-40B4-BE49-F238E27FC236}">
                <a16:creationId xmlns:a16="http://schemas.microsoft.com/office/drawing/2014/main" id="{35DFC143-AAF7-44B1-82F1-6FD6064E03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69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EEFA-2539-4D1F-84A5-C209A142A8BD}"/>
              </a:ext>
            </a:extLst>
          </p:cNvPr>
          <p:cNvSpPr>
            <a:spLocks noGrp="1"/>
          </p:cNvSpPr>
          <p:nvPr>
            <p:ph type="title"/>
          </p:nvPr>
        </p:nvSpPr>
        <p:spPr/>
        <p:txBody>
          <a:bodyPr/>
          <a:lstStyle/>
          <a:p>
            <a:r>
              <a:rPr lang="en-US" b="1" dirty="0"/>
              <a:t>Read the Guidelines</a:t>
            </a:r>
          </a:p>
        </p:txBody>
      </p:sp>
      <p:pic>
        <p:nvPicPr>
          <p:cNvPr id="4" name="Content Placeholder 3">
            <a:extLst>
              <a:ext uri="{FF2B5EF4-FFF2-40B4-BE49-F238E27FC236}">
                <a16:creationId xmlns:a16="http://schemas.microsoft.com/office/drawing/2014/main" id="{9DEBE31C-1089-421E-B71A-DD23C25BA82F}"/>
              </a:ext>
            </a:extLst>
          </p:cNvPr>
          <p:cNvPicPr>
            <a:picLocks noGrp="1" noChangeAspect="1"/>
          </p:cNvPicPr>
          <p:nvPr>
            <p:ph sz="half" idx="1"/>
          </p:nvPr>
        </p:nvPicPr>
        <p:blipFill>
          <a:blip r:embed="rId3"/>
          <a:stretch>
            <a:fillRect/>
          </a:stretch>
        </p:blipFill>
        <p:spPr>
          <a:xfrm>
            <a:off x="1174898" y="1785611"/>
            <a:ext cx="3258708" cy="4146343"/>
          </a:xfrm>
          <a:prstGeom prst="rect">
            <a:avLst/>
          </a:prstGeom>
          <a:effectLst>
            <a:outerShdw blurRad="50800" dist="38100" dir="2700000" algn="tl" rotWithShape="0">
              <a:prstClr val="black">
                <a:alpha val="40000"/>
              </a:prstClr>
            </a:outerShdw>
          </a:effectLst>
        </p:spPr>
      </p:pic>
      <p:sp>
        <p:nvSpPr>
          <p:cNvPr id="5" name="Content Placeholder 4">
            <a:extLst>
              <a:ext uri="{FF2B5EF4-FFF2-40B4-BE49-F238E27FC236}">
                <a16:creationId xmlns:a16="http://schemas.microsoft.com/office/drawing/2014/main" id="{8B5A97EB-1436-4207-8AEA-DE8DC20FA0AC}"/>
              </a:ext>
            </a:extLst>
          </p:cNvPr>
          <p:cNvSpPr>
            <a:spLocks noGrp="1"/>
          </p:cNvSpPr>
          <p:nvPr>
            <p:ph sz="half" idx="2"/>
          </p:nvPr>
        </p:nvSpPr>
        <p:spPr>
          <a:xfrm>
            <a:off x="4949072" y="1734271"/>
            <a:ext cx="6404728" cy="4175585"/>
          </a:xfrm>
        </p:spPr>
        <p:txBody>
          <a:bodyPr>
            <a:noAutofit/>
          </a:bodyPr>
          <a:lstStyle/>
          <a:p>
            <a:pPr marL="0" indent="0" algn="ctr">
              <a:lnSpc>
                <a:spcPct val="100000"/>
              </a:lnSpc>
              <a:spcBef>
                <a:spcPts val="0"/>
              </a:spcBef>
              <a:spcAft>
                <a:spcPts val="600"/>
              </a:spcAft>
              <a:buNone/>
            </a:pPr>
            <a:r>
              <a:rPr lang="en-US" dirty="0"/>
              <a:t>Available at:</a:t>
            </a:r>
          </a:p>
          <a:p>
            <a:pPr marL="0" indent="0" algn="ctr">
              <a:lnSpc>
                <a:spcPct val="100000"/>
              </a:lnSpc>
              <a:spcBef>
                <a:spcPts val="0"/>
              </a:spcBef>
              <a:spcAft>
                <a:spcPts val="600"/>
              </a:spcAft>
              <a:buNone/>
            </a:pPr>
            <a:r>
              <a:rPr lang="en-US" dirty="0">
                <a:hlinkClick r:id="rId4"/>
              </a:rPr>
              <a:t>www.nationalcoalitionhpc.org/ncp</a:t>
            </a:r>
            <a:br>
              <a:rPr lang="en-US" sz="3200" dirty="0"/>
            </a:br>
            <a:endParaRPr lang="en-US" sz="3200" dirty="0"/>
          </a:p>
          <a:p>
            <a:pPr marL="0" indent="0" algn="ctr">
              <a:buNone/>
            </a:pPr>
            <a:endParaRPr lang="en-US" sz="3200" dirty="0"/>
          </a:p>
          <a:p>
            <a:pPr marL="0" indent="0" algn="ctr">
              <a:buNone/>
            </a:pPr>
            <a:endParaRPr lang="en-US" sz="3200" dirty="0"/>
          </a:p>
        </p:txBody>
      </p:sp>
      <p:sp>
        <p:nvSpPr>
          <p:cNvPr id="6" name="Rectangle: Rounded Corners 5">
            <a:extLst>
              <a:ext uri="{FF2B5EF4-FFF2-40B4-BE49-F238E27FC236}">
                <a16:creationId xmlns:a16="http://schemas.microsoft.com/office/drawing/2014/main" id="{F2A2F47D-D903-44BF-80DB-2A58774A0BE6}"/>
              </a:ext>
            </a:extLst>
          </p:cNvPr>
          <p:cNvSpPr/>
          <p:nvPr/>
        </p:nvSpPr>
        <p:spPr>
          <a:xfrm>
            <a:off x="6878187" y="2985090"/>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PDF</a:t>
            </a:r>
          </a:p>
        </p:txBody>
      </p:sp>
      <p:sp>
        <p:nvSpPr>
          <p:cNvPr id="9" name="Rectangle: Rounded Corners 8">
            <a:extLst>
              <a:ext uri="{FF2B5EF4-FFF2-40B4-BE49-F238E27FC236}">
                <a16:creationId xmlns:a16="http://schemas.microsoft.com/office/drawing/2014/main" id="{98CC3BEA-BB95-4B56-914F-2A26BF81573D}"/>
              </a:ext>
            </a:extLst>
          </p:cNvPr>
          <p:cNvSpPr/>
          <p:nvPr/>
        </p:nvSpPr>
        <p:spPr>
          <a:xfrm>
            <a:off x="6878187" y="3762899"/>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E-PUB</a:t>
            </a:r>
          </a:p>
        </p:txBody>
      </p:sp>
      <p:sp>
        <p:nvSpPr>
          <p:cNvPr id="10" name="Rectangle: Rounded Corners 9">
            <a:extLst>
              <a:ext uri="{FF2B5EF4-FFF2-40B4-BE49-F238E27FC236}">
                <a16:creationId xmlns:a16="http://schemas.microsoft.com/office/drawing/2014/main" id="{E09C7982-21E3-41DD-AA54-C5CD9079FA4B}"/>
              </a:ext>
            </a:extLst>
          </p:cNvPr>
          <p:cNvSpPr/>
          <p:nvPr/>
        </p:nvSpPr>
        <p:spPr>
          <a:xfrm>
            <a:off x="6878187" y="5320031"/>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PURCHASE</a:t>
            </a:r>
          </a:p>
        </p:txBody>
      </p:sp>
      <p:sp>
        <p:nvSpPr>
          <p:cNvPr id="12" name="Rectangle: Rounded Corners 11">
            <a:extLst>
              <a:ext uri="{FF2B5EF4-FFF2-40B4-BE49-F238E27FC236}">
                <a16:creationId xmlns:a16="http://schemas.microsoft.com/office/drawing/2014/main" id="{2DD68D39-6F7F-4A77-BAB7-C6EC3833C4D0}"/>
              </a:ext>
            </a:extLst>
          </p:cNvPr>
          <p:cNvSpPr/>
          <p:nvPr/>
        </p:nvSpPr>
        <p:spPr>
          <a:xfrm>
            <a:off x="6878187" y="4541465"/>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ONLINE</a:t>
            </a:r>
          </a:p>
        </p:txBody>
      </p:sp>
    </p:spTree>
    <p:extLst>
      <p:ext uri="{BB962C8B-B14F-4D97-AF65-F5344CB8AC3E}">
        <p14:creationId xmlns:p14="http://schemas.microsoft.com/office/powerpoint/2010/main" val="1627959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E3C62-62B7-417D-98BA-A08502F06847}"/>
              </a:ext>
            </a:extLst>
          </p:cNvPr>
          <p:cNvSpPr>
            <a:spLocks noGrp="1"/>
          </p:cNvSpPr>
          <p:nvPr>
            <p:ph type="title"/>
          </p:nvPr>
        </p:nvSpPr>
        <p:spPr/>
        <p:txBody>
          <a:bodyPr/>
          <a:lstStyle/>
          <a:p>
            <a:r>
              <a:rPr lang="en-US" b="1" dirty="0"/>
              <a:t>Implement the Guidelines</a:t>
            </a:r>
          </a:p>
        </p:txBody>
      </p:sp>
      <p:sp>
        <p:nvSpPr>
          <p:cNvPr id="5" name="Content Placeholder 4">
            <a:extLst>
              <a:ext uri="{FF2B5EF4-FFF2-40B4-BE49-F238E27FC236}">
                <a16:creationId xmlns:a16="http://schemas.microsoft.com/office/drawing/2014/main" id="{28FE2A18-64E1-4E91-8593-3428275B0478}"/>
              </a:ext>
            </a:extLst>
          </p:cNvPr>
          <p:cNvSpPr>
            <a:spLocks noGrp="1"/>
          </p:cNvSpPr>
          <p:nvPr>
            <p:ph idx="1"/>
          </p:nvPr>
        </p:nvSpPr>
        <p:spPr/>
        <p:txBody>
          <a:bodyPr/>
          <a:lstStyle/>
          <a:p>
            <a:pPr marL="514350" indent="-514350">
              <a:spcAft>
                <a:spcPts val="1200"/>
              </a:spcAft>
              <a:buFont typeface="+mj-lt"/>
              <a:buAutoNum type="arabicPeriod"/>
            </a:pPr>
            <a:r>
              <a:rPr lang="en-US" dirty="0"/>
              <a:t>Share the NCP Guidelines with your team and colleagues</a:t>
            </a:r>
          </a:p>
          <a:p>
            <a:pPr marL="514350" indent="-514350">
              <a:spcAft>
                <a:spcPts val="1200"/>
              </a:spcAft>
              <a:buFont typeface="+mj-lt"/>
              <a:buAutoNum type="arabicPeriod"/>
            </a:pPr>
            <a:r>
              <a:rPr lang="en-US" dirty="0"/>
              <a:t>Assess strengths, gaps and opportunities in your practice setting to apply the NCP Guidelines</a:t>
            </a:r>
          </a:p>
          <a:p>
            <a:pPr marL="514350" indent="-514350">
              <a:spcAft>
                <a:spcPts val="1200"/>
              </a:spcAft>
              <a:buFont typeface="+mj-lt"/>
              <a:buAutoNum type="arabicPeriod"/>
            </a:pPr>
            <a:r>
              <a:rPr lang="en-US" dirty="0"/>
              <a:t>Develop a plan to improve care for your patients with serious illness and their families/caregivers</a:t>
            </a:r>
          </a:p>
          <a:p>
            <a:pPr marL="514350" indent="-514350">
              <a:spcAft>
                <a:spcPts val="1200"/>
              </a:spcAft>
              <a:buFont typeface="+mj-lt"/>
              <a:buAutoNum type="arabicPeriod"/>
            </a:pPr>
            <a:r>
              <a:rPr lang="en-US" dirty="0"/>
              <a:t>Begin with easily attainable goals, and plan to grow and scale</a:t>
            </a:r>
          </a:p>
          <a:p>
            <a:pPr marL="514350" indent="-514350">
              <a:spcAft>
                <a:spcPts val="1200"/>
              </a:spcAft>
              <a:buFont typeface="+mj-lt"/>
              <a:buAutoNum type="arabicPeriod"/>
            </a:pPr>
            <a:r>
              <a:rPr lang="en-US" dirty="0"/>
              <a:t>Celebrate achievements</a:t>
            </a:r>
          </a:p>
        </p:txBody>
      </p:sp>
    </p:spTree>
    <p:extLst>
      <p:ext uri="{BB962C8B-B14F-4D97-AF65-F5344CB8AC3E}">
        <p14:creationId xmlns:p14="http://schemas.microsoft.com/office/powerpoint/2010/main" val="252058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468E0-A064-4169-A908-3C7837CB6D78}"/>
              </a:ext>
            </a:extLst>
          </p:cNvPr>
          <p:cNvSpPr>
            <a:spLocks noGrp="1"/>
          </p:cNvSpPr>
          <p:nvPr>
            <p:ph type="title"/>
          </p:nvPr>
        </p:nvSpPr>
        <p:spPr/>
        <p:txBody>
          <a:bodyPr/>
          <a:lstStyle/>
          <a:p>
            <a:r>
              <a:rPr lang="en-US" b="1" dirty="0"/>
              <a:t>Communication Resources</a:t>
            </a:r>
          </a:p>
        </p:txBody>
      </p:sp>
      <p:sp>
        <p:nvSpPr>
          <p:cNvPr id="16" name="Text Placeholder 15">
            <a:extLst>
              <a:ext uri="{FF2B5EF4-FFF2-40B4-BE49-F238E27FC236}">
                <a16:creationId xmlns:a16="http://schemas.microsoft.com/office/drawing/2014/main" id="{51880BA7-95E8-4037-9CCC-329481BF20E3}"/>
              </a:ext>
            </a:extLst>
          </p:cNvPr>
          <p:cNvSpPr>
            <a:spLocks noGrp="1"/>
          </p:cNvSpPr>
          <p:nvPr>
            <p:ph type="body" idx="1"/>
          </p:nvPr>
        </p:nvSpPr>
        <p:spPr>
          <a:xfrm>
            <a:off x="839788" y="1681163"/>
            <a:ext cx="10372245" cy="503828"/>
          </a:xfrm>
        </p:spPr>
        <p:txBody>
          <a:bodyPr>
            <a:normAutofit/>
          </a:bodyPr>
          <a:lstStyle/>
          <a:p>
            <a:pPr algn="ctr"/>
            <a:r>
              <a:rPr lang="en-US" dirty="0"/>
              <a:t>Available at </a:t>
            </a:r>
            <a:r>
              <a:rPr lang="en-US" dirty="0">
                <a:hlinkClick r:id="rId3"/>
              </a:rPr>
              <a:t>www.nationalcoalitionhpc.org/ncp</a:t>
            </a:r>
            <a:r>
              <a:rPr lang="en-US" dirty="0"/>
              <a:t> </a:t>
            </a:r>
          </a:p>
        </p:txBody>
      </p:sp>
      <p:sp>
        <p:nvSpPr>
          <p:cNvPr id="5" name="Content Placeholder 4">
            <a:extLst>
              <a:ext uri="{FF2B5EF4-FFF2-40B4-BE49-F238E27FC236}">
                <a16:creationId xmlns:a16="http://schemas.microsoft.com/office/drawing/2014/main" id="{B13F3CD1-7313-49D4-BA10-7D48D5C03752}"/>
              </a:ext>
            </a:extLst>
          </p:cNvPr>
          <p:cNvSpPr>
            <a:spLocks noGrp="1"/>
          </p:cNvSpPr>
          <p:nvPr>
            <p:ph sz="half" idx="2"/>
          </p:nvPr>
        </p:nvSpPr>
        <p:spPr/>
        <p:txBody>
          <a:bodyPr>
            <a:normAutofit/>
          </a:bodyPr>
          <a:lstStyle/>
          <a:p>
            <a:r>
              <a:rPr lang="en-US" dirty="0"/>
              <a:t>NCP in the News: Online articles</a:t>
            </a:r>
          </a:p>
          <a:p>
            <a:r>
              <a:rPr lang="en-US" dirty="0"/>
              <a:t>Press Release</a:t>
            </a:r>
          </a:p>
          <a:p>
            <a:r>
              <a:rPr lang="en-US" dirty="0"/>
              <a:t>FAQs </a:t>
            </a:r>
          </a:p>
          <a:p>
            <a:r>
              <a:rPr lang="en-US" dirty="0"/>
              <a:t>Blog Post</a:t>
            </a:r>
          </a:p>
          <a:p>
            <a:r>
              <a:rPr lang="en-US" dirty="0"/>
              <a:t>NCP Stakeholder Summit Report</a:t>
            </a:r>
          </a:p>
          <a:p>
            <a:r>
              <a:rPr lang="en-US" dirty="0"/>
              <a:t>About and History of the NCP</a:t>
            </a:r>
          </a:p>
          <a:p>
            <a:pPr marL="0" indent="0">
              <a:buNone/>
            </a:pPr>
            <a:endParaRPr lang="en-US" sz="1000" dirty="0"/>
          </a:p>
        </p:txBody>
      </p:sp>
      <p:pic>
        <p:nvPicPr>
          <p:cNvPr id="14" name="Content Placeholder 13" descr="A close up of a logo&#10;&#10;Description automatically generated">
            <a:extLst>
              <a:ext uri="{FF2B5EF4-FFF2-40B4-BE49-F238E27FC236}">
                <a16:creationId xmlns:a16="http://schemas.microsoft.com/office/drawing/2014/main" id="{75FCF1F1-8DC8-481E-B05C-A199F32C6EA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636049" y="4033790"/>
            <a:ext cx="3314081" cy="215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7AA9631-6FB8-42D2-9066-232DAD0507BF}"/>
              </a:ext>
            </a:extLst>
          </p:cNvPr>
          <p:cNvPicPr>
            <a:picLocks noChangeAspect="1"/>
          </p:cNvPicPr>
          <p:nvPr/>
        </p:nvPicPr>
        <p:blipFill>
          <a:blip r:embed="rId5"/>
          <a:stretch>
            <a:fillRect/>
          </a:stretch>
        </p:blipFill>
        <p:spPr>
          <a:xfrm>
            <a:off x="7419961" y="2462134"/>
            <a:ext cx="3746256" cy="1251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71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38C3BA-AAAA-49A0-9132-A66869226364}"/>
              </a:ext>
            </a:extLst>
          </p:cNvPr>
          <p:cNvSpPr>
            <a:spLocks noGrp="1"/>
          </p:cNvSpPr>
          <p:nvPr>
            <p:ph type="title"/>
          </p:nvPr>
        </p:nvSpPr>
        <p:spPr/>
        <p:txBody>
          <a:bodyPr/>
          <a:lstStyle/>
          <a:p>
            <a:r>
              <a:rPr lang="en-US" b="1" dirty="0"/>
              <a:t>Palliative Care Definition</a:t>
            </a:r>
          </a:p>
        </p:txBody>
      </p:sp>
      <p:sp>
        <p:nvSpPr>
          <p:cNvPr id="5" name="Content Placeholder 4">
            <a:extLst>
              <a:ext uri="{FF2B5EF4-FFF2-40B4-BE49-F238E27FC236}">
                <a16:creationId xmlns:a16="http://schemas.microsoft.com/office/drawing/2014/main" id="{38007FC1-921A-4E8B-8D25-1F3E81B89977}"/>
              </a:ext>
            </a:extLst>
          </p:cNvPr>
          <p:cNvSpPr>
            <a:spLocks noGrp="1"/>
          </p:cNvSpPr>
          <p:nvPr>
            <p:ph idx="1"/>
          </p:nvPr>
        </p:nvSpPr>
        <p:spPr>
          <a:xfrm>
            <a:off x="838200" y="1825624"/>
            <a:ext cx="10515600" cy="4335943"/>
          </a:xfrm>
        </p:spPr>
        <p:txBody>
          <a:bodyPr>
            <a:normAutofit fontScale="85000" lnSpcReduction="20000"/>
          </a:bodyPr>
          <a:lstStyle/>
          <a:p>
            <a:pPr>
              <a:lnSpc>
                <a:spcPct val="110000"/>
              </a:lnSpc>
            </a:pPr>
            <a:r>
              <a:rPr lang="en-US" sz="3000" dirty="0"/>
              <a:t>Interdisciplinary care delivery system designed for patients, their families and caregivers </a:t>
            </a:r>
          </a:p>
          <a:p>
            <a:pPr>
              <a:lnSpc>
                <a:spcPct val="110000"/>
              </a:lnSpc>
            </a:pPr>
            <a:r>
              <a:rPr lang="en-US" sz="3000" dirty="0"/>
              <a:t>Beneficial at any stage of a serious illness</a:t>
            </a:r>
          </a:p>
          <a:p>
            <a:pPr>
              <a:lnSpc>
                <a:spcPct val="110000"/>
              </a:lnSpc>
            </a:pPr>
            <a:r>
              <a:rPr lang="en-US" sz="3000" dirty="0"/>
              <a:t>Anticipates, prevents, and manages physical, psychological, social, and spiritual suffering to optimize quality of life</a:t>
            </a:r>
          </a:p>
          <a:p>
            <a:pPr>
              <a:lnSpc>
                <a:spcPct val="110000"/>
              </a:lnSpc>
            </a:pPr>
            <a:r>
              <a:rPr lang="en-US" sz="3000" dirty="0"/>
              <a:t>Delivered in any care setting through the collaboration of many types of care providers </a:t>
            </a:r>
          </a:p>
          <a:p>
            <a:pPr>
              <a:lnSpc>
                <a:spcPct val="110000"/>
              </a:lnSpc>
            </a:pPr>
            <a:r>
              <a:rPr lang="en-US" sz="3000" dirty="0"/>
              <a:t>Improves quality of life for both the patient and the family through early integration into the care plan </a:t>
            </a:r>
          </a:p>
          <a:p>
            <a:pPr marL="0" indent="0" algn="r">
              <a:lnSpc>
                <a:spcPct val="110000"/>
              </a:lnSpc>
              <a:buNone/>
            </a:pPr>
            <a:r>
              <a:rPr lang="en-US" sz="2400" dirty="0"/>
              <a:t>- National Consensus Project for Quality Palliative Care</a:t>
            </a:r>
          </a:p>
          <a:p>
            <a:pPr>
              <a:lnSpc>
                <a:spcPct val="110000"/>
              </a:lnSpc>
            </a:pPr>
            <a:endParaRPr lang="en-US" dirty="0"/>
          </a:p>
        </p:txBody>
      </p:sp>
    </p:spTree>
    <p:extLst>
      <p:ext uri="{BB962C8B-B14F-4D97-AF65-F5344CB8AC3E}">
        <p14:creationId xmlns:p14="http://schemas.microsoft.com/office/powerpoint/2010/main" val="3239506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E56B-BFB8-493B-A237-35EB6F1DBEC0}"/>
              </a:ext>
            </a:extLst>
          </p:cNvPr>
          <p:cNvSpPr>
            <a:spLocks noGrp="1"/>
          </p:cNvSpPr>
          <p:nvPr>
            <p:ph type="title"/>
          </p:nvPr>
        </p:nvSpPr>
        <p:spPr/>
        <p:txBody>
          <a:bodyPr/>
          <a:lstStyle/>
          <a:p>
            <a:r>
              <a:rPr lang="en-US" b="1" dirty="0"/>
              <a:t>For More Information</a:t>
            </a:r>
          </a:p>
        </p:txBody>
      </p:sp>
      <p:sp>
        <p:nvSpPr>
          <p:cNvPr id="3" name="Content Placeholder 2">
            <a:extLst>
              <a:ext uri="{FF2B5EF4-FFF2-40B4-BE49-F238E27FC236}">
                <a16:creationId xmlns:a16="http://schemas.microsoft.com/office/drawing/2014/main" id="{7AB73703-D7F8-49B4-8E11-88F4491271A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Visit: </a:t>
            </a:r>
            <a:r>
              <a:rPr lang="en-US" dirty="0"/>
              <a:t>www.nationalcoalitionhpc.org/ncp</a:t>
            </a:r>
          </a:p>
          <a:p>
            <a:pPr marL="0" indent="0" algn="ctr">
              <a:buNone/>
            </a:pPr>
            <a:r>
              <a:rPr lang="en-US" b="1" dirty="0"/>
              <a:t>Follow: </a:t>
            </a:r>
            <a:r>
              <a:rPr lang="en-US" dirty="0"/>
              <a:t>@</a:t>
            </a:r>
            <a:r>
              <a:rPr lang="en-US" dirty="0" err="1"/>
              <a:t>coalitionhpc</a:t>
            </a:r>
            <a:r>
              <a:rPr lang="en-US" dirty="0"/>
              <a:t> (#</a:t>
            </a:r>
            <a:r>
              <a:rPr lang="en-US" dirty="0" err="1"/>
              <a:t>NCPGuidelines</a:t>
            </a:r>
            <a:r>
              <a:rPr lang="en-US" dirty="0"/>
              <a:t>)</a:t>
            </a:r>
          </a:p>
          <a:p>
            <a:pPr marL="0" indent="0" algn="ctr">
              <a:buNone/>
            </a:pPr>
            <a:r>
              <a:rPr lang="en-US" b="1" dirty="0"/>
              <a:t>Contact: </a:t>
            </a:r>
            <a:r>
              <a:rPr lang="en-US" dirty="0"/>
              <a:t>info@nationalcoalitionhpc.org </a:t>
            </a:r>
          </a:p>
        </p:txBody>
      </p:sp>
      <p:pic>
        <p:nvPicPr>
          <p:cNvPr id="5" name="Picture 4">
            <a:extLst>
              <a:ext uri="{FF2B5EF4-FFF2-40B4-BE49-F238E27FC236}">
                <a16:creationId xmlns:a16="http://schemas.microsoft.com/office/drawing/2014/main" id="{D964064A-FB44-48B3-9A5E-2B26988C2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09" y="1947047"/>
            <a:ext cx="4666099" cy="1481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477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88ED-92DA-4806-BF4E-1DAB1189A2B6}"/>
              </a:ext>
            </a:extLst>
          </p:cNvPr>
          <p:cNvSpPr>
            <a:spLocks noGrp="1"/>
          </p:cNvSpPr>
          <p:nvPr>
            <p:ph type="title"/>
          </p:nvPr>
        </p:nvSpPr>
        <p:spPr/>
        <p:txBody>
          <a:bodyPr vert="horz" lIns="91440" tIns="45720" rIns="91440" bIns="45720" rtlCol="0" anchor="ctr">
            <a:normAutofit/>
          </a:bodyPr>
          <a:lstStyle/>
          <a:p>
            <a:r>
              <a:rPr lang="en-US" b="1" dirty="0"/>
              <a:t>Key Concepts</a:t>
            </a:r>
          </a:p>
        </p:txBody>
      </p:sp>
      <p:sp>
        <p:nvSpPr>
          <p:cNvPr id="3" name="Content Placeholder 2">
            <a:extLst>
              <a:ext uri="{FF2B5EF4-FFF2-40B4-BE49-F238E27FC236}">
                <a16:creationId xmlns:a16="http://schemas.microsoft.com/office/drawing/2014/main" id="{D405F0CD-2C0D-4BAF-A010-AC18BFA68C8C}"/>
              </a:ext>
            </a:extLst>
          </p:cNvPr>
          <p:cNvSpPr>
            <a:spLocks noGrp="1"/>
          </p:cNvSpPr>
          <p:nvPr>
            <p:ph sz="half" idx="1"/>
          </p:nvPr>
        </p:nvSpPr>
        <p:spPr>
          <a:xfrm>
            <a:off x="934175" y="1690688"/>
            <a:ext cx="4297043" cy="4351338"/>
          </a:xfrm>
        </p:spPr>
        <p:txBody>
          <a:bodyPr vert="horz" lIns="91440" tIns="45720" rIns="91440" bIns="45720" rtlCol="0">
            <a:normAutofit/>
          </a:bodyPr>
          <a:lstStyle/>
          <a:p>
            <a:pPr>
              <a:lnSpc>
                <a:spcPct val="100000"/>
              </a:lnSpc>
              <a:spcBef>
                <a:spcPts val="0"/>
              </a:spcBef>
              <a:spcAft>
                <a:spcPts val="600"/>
              </a:spcAft>
            </a:pPr>
            <a:r>
              <a:rPr lang="en-US" sz="2600" dirty="0"/>
              <a:t>Person-and family-centered approach to care </a:t>
            </a:r>
          </a:p>
          <a:p>
            <a:pPr>
              <a:lnSpc>
                <a:spcPct val="100000"/>
              </a:lnSpc>
              <a:spcBef>
                <a:spcPts val="0"/>
              </a:spcBef>
              <a:spcAft>
                <a:spcPts val="600"/>
              </a:spcAft>
            </a:pPr>
            <a:r>
              <a:rPr lang="en-US" sz="2600" dirty="0"/>
              <a:t>Inclusive of all people living with serious illness, regardless of setting, diagnosis, age or prognosis</a:t>
            </a:r>
          </a:p>
          <a:p>
            <a:pPr>
              <a:lnSpc>
                <a:spcPct val="100000"/>
              </a:lnSpc>
              <a:spcBef>
                <a:spcPts val="0"/>
              </a:spcBef>
              <a:spcAft>
                <a:spcPts val="600"/>
              </a:spcAft>
            </a:pPr>
            <a:r>
              <a:rPr lang="en-US" sz="2600" dirty="0"/>
              <a:t>A responsibility of all clinicians and disciplines caring for people living with serious illness</a:t>
            </a:r>
          </a:p>
          <a:p>
            <a:pPr marL="0"/>
            <a:endParaRPr lang="en-US" sz="2000" dirty="0"/>
          </a:p>
        </p:txBody>
      </p:sp>
      <p:pic>
        <p:nvPicPr>
          <p:cNvPr id="6" name="Content Placeholder 5">
            <a:extLst>
              <a:ext uri="{FF2B5EF4-FFF2-40B4-BE49-F238E27FC236}">
                <a16:creationId xmlns:a16="http://schemas.microsoft.com/office/drawing/2014/main" id="{7F4960FA-9DA4-4AEA-84A3-355B745F4A1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83522" y="1746405"/>
            <a:ext cx="5970278" cy="3982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905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BD88-C9BD-43E3-8B15-1111DCE544D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t>Serious Illness </a:t>
            </a:r>
          </a:p>
        </p:txBody>
      </p:sp>
      <p:pic>
        <p:nvPicPr>
          <p:cNvPr id="6" name="Content Placeholder 5">
            <a:extLst>
              <a:ext uri="{FF2B5EF4-FFF2-40B4-BE49-F238E27FC236}">
                <a16:creationId xmlns:a16="http://schemas.microsoft.com/office/drawing/2014/main" id="{4F0D55C8-500B-443E-8795-B96B82A124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61028" y="1823484"/>
            <a:ext cx="3971260" cy="3971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7BDA22EC-7FA6-47AB-9A5B-93F065F2AACF}"/>
              </a:ext>
            </a:extLst>
          </p:cNvPr>
          <p:cNvSpPr>
            <a:spLocks noGrp="1"/>
          </p:cNvSpPr>
          <p:nvPr>
            <p:ph sz="half" idx="1"/>
          </p:nvPr>
        </p:nvSpPr>
        <p:spPr>
          <a:xfrm>
            <a:off x="925032" y="1690688"/>
            <a:ext cx="6046381" cy="4351338"/>
          </a:xfrm>
        </p:spPr>
        <p:txBody>
          <a:bodyPr vert="horz" lIns="91440" tIns="45720" rIns="91440" bIns="45720" rtlCol="0">
            <a:normAutofit fontScale="92500" lnSpcReduction="10000"/>
          </a:bodyPr>
          <a:lstStyle/>
          <a:p>
            <a:pPr marL="0" indent="0">
              <a:lnSpc>
                <a:spcPct val="120000"/>
              </a:lnSpc>
              <a:spcBef>
                <a:spcPts val="0"/>
              </a:spcBef>
              <a:spcAft>
                <a:spcPts val="600"/>
              </a:spcAft>
              <a:buNone/>
            </a:pPr>
            <a:r>
              <a:rPr lang="en-US" sz="3000" dirty="0"/>
              <a:t>A health condition that carries a high risk of mortality </a:t>
            </a:r>
            <a:r>
              <a:rPr lang="en-US" sz="3000" u="sng" dirty="0"/>
              <a:t>and</a:t>
            </a:r>
            <a:r>
              <a:rPr lang="en-US" sz="3000" dirty="0"/>
              <a:t> either negatively impacts a person’s daily function </a:t>
            </a:r>
            <a:r>
              <a:rPr lang="en-US" sz="3000" u="sng" dirty="0"/>
              <a:t>or</a:t>
            </a:r>
            <a:r>
              <a:rPr lang="en-US" sz="3000" dirty="0"/>
              <a:t> quality of life </a:t>
            </a:r>
            <a:r>
              <a:rPr lang="en-US" sz="3000" u="sng" dirty="0"/>
              <a:t>or</a:t>
            </a:r>
            <a:r>
              <a:rPr lang="en-US" sz="3000" dirty="0"/>
              <a:t> excessively strains their caregiver.*</a:t>
            </a:r>
          </a:p>
          <a:p>
            <a:pPr marL="0" indent="0">
              <a:lnSpc>
                <a:spcPct val="120000"/>
              </a:lnSpc>
              <a:spcBef>
                <a:spcPts val="0"/>
              </a:spcBef>
              <a:spcAft>
                <a:spcPts val="600"/>
              </a:spcAft>
              <a:buNone/>
            </a:pPr>
            <a:endParaRPr lang="en-US" sz="3000" dirty="0"/>
          </a:p>
          <a:p>
            <a:pPr marL="0" indent="0">
              <a:lnSpc>
                <a:spcPct val="120000"/>
              </a:lnSpc>
              <a:buNone/>
            </a:pPr>
            <a:r>
              <a:rPr lang="en-US" sz="2000" dirty="0"/>
              <a:t>*Kelley, AS, </a:t>
            </a:r>
            <a:r>
              <a:rPr lang="en-US" sz="2000" dirty="0" err="1"/>
              <a:t>Bollens</a:t>
            </a:r>
            <a:r>
              <a:rPr lang="en-US" sz="2000" dirty="0"/>
              <a:t>-Lund, E. Identifying the population with serious illness: the “denominator” challenge. Journal of Palliative Medicine. Volume: 21 Issue S2: March 1, 2018.</a:t>
            </a:r>
          </a:p>
          <a:p>
            <a:endParaRPr lang="en-US" sz="2400" dirty="0"/>
          </a:p>
        </p:txBody>
      </p:sp>
    </p:spTree>
    <p:extLst>
      <p:ext uri="{BB962C8B-B14F-4D97-AF65-F5344CB8AC3E}">
        <p14:creationId xmlns:p14="http://schemas.microsoft.com/office/powerpoint/2010/main" val="141042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FC09-449E-44DC-9F50-10FFDC0B188E}"/>
              </a:ext>
            </a:extLst>
          </p:cNvPr>
          <p:cNvSpPr>
            <a:spLocks noGrp="1"/>
          </p:cNvSpPr>
          <p:nvPr>
            <p:ph type="title"/>
          </p:nvPr>
        </p:nvSpPr>
        <p:spPr/>
        <p:txBody>
          <a:bodyPr/>
          <a:lstStyle/>
          <a:p>
            <a:r>
              <a:rPr lang="en-US" b="1" dirty="0"/>
              <a:t>Community is Person-Centric</a:t>
            </a:r>
          </a:p>
        </p:txBody>
      </p:sp>
      <p:pic>
        <p:nvPicPr>
          <p:cNvPr id="6" name="Content Placeholder 5">
            <a:extLst>
              <a:ext uri="{FF2B5EF4-FFF2-40B4-BE49-F238E27FC236}">
                <a16:creationId xmlns:a16="http://schemas.microsoft.com/office/drawing/2014/main" id="{26D9F42C-41EF-41CE-ACBF-40F462DDBE35}"/>
              </a:ext>
            </a:extLst>
          </p:cNvPr>
          <p:cNvPicPr>
            <a:picLocks noGrp="1" noChangeAspect="1"/>
          </p:cNvPicPr>
          <p:nvPr>
            <p:ph sz="half" idx="1"/>
          </p:nvPr>
        </p:nvPicPr>
        <p:blipFill>
          <a:blip r:embed="rId3"/>
          <a:stretch>
            <a:fillRect/>
          </a:stretch>
        </p:blipFill>
        <p:spPr>
          <a:xfrm>
            <a:off x="0" y="1733108"/>
            <a:ext cx="7170943" cy="4508204"/>
          </a:xfrm>
          <a:prstGeom prst="rect">
            <a:avLst/>
          </a:prstGeom>
        </p:spPr>
      </p:pic>
      <p:sp>
        <p:nvSpPr>
          <p:cNvPr id="5" name="Content Placeholder 4">
            <a:extLst>
              <a:ext uri="{FF2B5EF4-FFF2-40B4-BE49-F238E27FC236}">
                <a16:creationId xmlns:a16="http://schemas.microsoft.com/office/drawing/2014/main" id="{BAA5A16B-FDB0-4FFE-B40E-31C97BA618BB}"/>
              </a:ext>
            </a:extLst>
          </p:cNvPr>
          <p:cNvSpPr>
            <a:spLocks noGrp="1"/>
          </p:cNvSpPr>
          <p:nvPr>
            <p:ph sz="half" idx="2"/>
          </p:nvPr>
        </p:nvSpPr>
        <p:spPr/>
        <p:txBody>
          <a:bodyPr>
            <a:normAutofit/>
          </a:bodyPr>
          <a:lstStyle/>
          <a:p>
            <a:pPr marL="0" indent="0">
              <a:lnSpc>
                <a:spcPct val="110000"/>
              </a:lnSpc>
              <a:buNone/>
              <a:defRPr/>
            </a:pPr>
            <a:r>
              <a:rPr lang="en-US" dirty="0"/>
              <a:t>“Community” is defined: </a:t>
            </a:r>
          </a:p>
          <a:p>
            <a:pPr lvl="1">
              <a:lnSpc>
                <a:spcPct val="110000"/>
              </a:lnSpc>
              <a:defRPr/>
            </a:pPr>
            <a:r>
              <a:rPr lang="en-US" sz="2800" dirty="0"/>
              <a:t>by the person living with serious illness</a:t>
            </a:r>
          </a:p>
          <a:p>
            <a:pPr lvl="1">
              <a:lnSpc>
                <a:spcPct val="110000"/>
              </a:lnSpc>
              <a:defRPr/>
            </a:pPr>
            <a:r>
              <a:rPr lang="en-US" sz="2800" dirty="0"/>
              <a:t>as a lens through which their needs are assessed</a:t>
            </a:r>
          </a:p>
          <a:p>
            <a:pPr marL="0" indent="0">
              <a:lnSpc>
                <a:spcPct val="110000"/>
              </a:lnSpc>
              <a:buNone/>
              <a:defRPr/>
            </a:pPr>
            <a:endParaRPr lang="en-US" dirty="0"/>
          </a:p>
          <a:p>
            <a:pPr marL="0" indent="0" algn="r">
              <a:lnSpc>
                <a:spcPct val="110000"/>
              </a:lnSpc>
              <a:buNone/>
              <a:defRPr/>
            </a:pPr>
            <a:r>
              <a:rPr lang="en-US" sz="2000" dirty="0"/>
              <a:t>- National Consensus Project                       Strategic Directions Summit                              June 2017</a:t>
            </a:r>
          </a:p>
          <a:p>
            <a:pPr marL="457200" lvl="1" indent="0">
              <a:lnSpc>
                <a:spcPct val="110000"/>
              </a:lnSpc>
              <a:buNone/>
              <a:defRPr/>
            </a:pPr>
            <a:endParaRPr lang="en-US" sz="2800" dirty="0"/>
          </a:p>
          <a:p>
            <a:pPr marL="0" indent="0">
              <a:buNone/>
            </a:pPr>
            <a:endParaRPr lang="en-US" dirty="0"/>
          </a:p>
        </p:txBody>
      </p:sp>
    </p:spTree>
    <p:extLst>
      <p:ext uri="{BB962C8B-B14F-4D97-AF65-F5344CB8AC3E}">
        <p14:creationId xmlns:p14="http://schemas.microsoft.com/office/powerpoint/2010/main" val="138368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DF3F-99A1-49FF-A1EE-E086DF1C2E2D}"/>
              </a:ext>
            </a:extLst>
          </p:cNvPr>
          <p:cNvSpPr>
            <a:spLocks noGrp="1"/>
          </p:cNvSpPr>
          <p:nvPr>
            <p:ph type="title"/>
          </p:nvPr>
        </p:nvSpPr>
        <p:spPr/>
        <p:txBody>
          <a:bodyPr/>
          <a:lstStyle/>
          <a:p>
            <a:r>
              <a:rPr lang="en-US" b="1" dirty="0"/>
              <a:t>Guidelines Background &amp; Process</a:t>
            </a:r>
          </a:p>
        </p:txBody>
      </p:sp>
      <p:sp>
        <p:nvSpPr>
          <p:cNvPr id="5" name="Text Placeholder 4">
            <a:extLst>
              <a:ext uri="{FF2B5EF4-FFF2-40B4-BE49-F238E27FC236}">
                <a16:creationId xmlns:a16="http://schemas.microsoft.com/office/drawing/2014/main" id="{0251C35C-F036-47B4-A048-C4EC32BAFC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322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F41CE-3550-4080-906A-C5D4F0E8D1ED}"/>
              </a:ext>
            </a:extLst>
          </p:cNvPr>
          <p:cNvSpPr>
            <a:spLocks noGrp="1"/>
          </p:cNvSpPr>
          <p:nvPr>
            <p:ph type="title"/>
          </p:nvPr>
        </p:nvSpPr>
        <p:spPr>
          <a:xfrm>
            <a:off x="838200" y="365125"/>
            <a:ext cx="10515600" cy="1325563"/>
          </a:xfrm>
        </p:spPr>
        <p:txBody>
          <a:bodyPr/>
          <a:lstStyle/>
          <a:p>
            <a:r>
              <a:rPr lang="en-US" b="1" dirty="0"/>
              <a:t>Why Clinical Practice Guidelines?</a:t>
            </a:r>
          </a:p>
        </p:txBody>
      </p:sp>
      <p:sp>
        <p:nvSpPr>
          <p:cNvPr id="5" name="Content Placeholder 4">
            <a:extLst>
              <a:ext uri="{FF2B5EF4-FFF2-40B4-BE49-F238E27FC236}">
                <a16:creationId xmlns:a16="http://schemas.microsoft.com/office/drawing/2014/main" id="{52EDCB59-6BEA-4BBA-88E7-A5B7FCBB99BD}"/>
              </a:ext>
            </a:extLst>
          </p:cNvPr>
          <p:cNvSpPr>
            <a:spLocks noGrp="1"/>
          </p:cNvSpPr>
          <p:nvPr>
            <p:ph idx="1"/>
          </p:nvPr>
        </p:nvSpPr>
        <p:spPr/>
        <p:txBody>
          <a:bodyPr/>
          <a:lstStyle/>
          <a:p>
            <a:pPr>
              <a:spcBef>
                <a:spcPts val="0"/>
              </a:spcBef>
              <a:spcAft>
                <a:spcPts val="1200"/>
              </a:spcAft>
              <a:buFont typeface="Wingdings" panose="05000000000000000000" pitchFamily="2" charset="2"/>
              <a:buChar char="ü"/>
            </a:pPr>
            <a:r>
              <a:rPr lang="en-US" dirty="0"/>
              <a:t>Guidelines improve care and safety for patients and families:</a:t>
            </a:r>
          </a:p>
          <a:p>
            <a:pPr lvl="1">
              <a:spcBef>
                <a:spcPts val="0"/>
              </a:spcBef>
              <a:spcAft>
                <a:spcPts val="1200"/>
              </a:spcAft>
            </a:pPr>
            <a:r>
              <a:rPr lang="en-US" dirty="0"/>
              <a:t>Defines structures and processes of care</a:t>
            </a:r>
          </a:p>
          <a:p>
            <a:pPr lvl="1">
              <a:spcBef>
                <a:spcPts val="0"/>
              </a:spcBef>
              <a:spcAft>
                <a:spcPts val="1200"/>
              </a:spcAft>
            </a:pPr>
            <a:r>
              <a:rPr lang="en-US" dirty="0"/>
              <a:t>Sets expectations for providers</a:t>
            </a:r>
          </a:p>
          <a:p>
            <a:pPr lvl="1">
              <a:spcBef>
                <a:spcPts val="0"/>
              </a:spcBef>
              <a:spcAft>
                <a:spcPts val="1200"/>
              </a:spcAft>
            </a:pPr>
            <a:r>
              <a:rPr lang="en-US" dirty="0"/>
              <a:t>Guides clinical decision making</a:t>
            </a:r>
          </a:p>
          <a:p>
            <a:pPr lvl="1">
              <a:spcBef>
                <a:spcPts val="0"/>
              </a:spcBef>
              <a:spcAft>
                <a:spcPts val="1200"/>
              </a:spcAft>
            </a:pPr>
            <a:r>
              <a:rPr lang="en-US" dirty="0"/>
              <a:t>Promotes standardization</a:t>
            </a:r>
          </a:p>
          <a:p>
            <a:pPr lvl="1">
              <a:spcBef>
                <a:spcPts val="0"/>
              </a:spcBef>
              <a:spcAft>
                <a:spcPts val="1200"/>
              </a:spcAft>
            </a:pPr>
            <a:r>
              <a:rPr lang="en-US" dirty="0"/>
              <a:t>Creates a foundation for accountability</a:t>
            </a:r>
          </a:p>
          <a:p>
            <a:pPr>
              <a:spcBef>
                <a:spcPts val="0"/>
              </a:spcBef>
              <a:spcAft>
                <a:spcPts val="1200"/>
              </a:spcAft>
              <a:buFont typeface="Wingdings" panose="05000000000000000000" pitchFamily="2" charset="2"/>
              <a:buChar char="ü"/>
            </a:pPr>
            <a:r>
              <a:rPr lang="en-US" dirty="0"/>
              <a:t>Guidelines provide the essential elements for standards, policies and best practices </a:t>
            </a:r>
          </a:p>
          <a:p>
            <a:pPr>
              <a:spcBef>
                <a:spcPts val="0"/>
              </a:spcBef>
              <a:spcAft>
                <a:spcPts val="1200"/>
              </a:spcAft>
            </a:pPr>
            <a:endParaRPr lang="en-US" dirty="0"/>
          </a:p>
          <a:p>
            <a:pPr marL="457200" lvl="1" indent="0">
              <a:spcBef>
                <a:spcPts val="0"/>
              </a:spcBef>
              <a:spcAft>
                <a:spcPts val="1200"/>
              </a:spcAft>
              <a:buNone/>
            </a:pPr>
            <a:endParaRPr lang="en-US" sz="2800" dirty="0"/>
          </a:p>
          <a:p>
            <a:endParaRPr lang="en-US" dirty="0"/>
          </a:p>
        </p:txBody>
      </p:sp>
    </p:spTree>
    <p:extLst>
      <p:ext uri="{BB962C8B-B14F-4D97-AF65-F5344CB8AC3E}">
        <p14:creationId xmlns:p14="http://schemas.microsoft.com/office/powerpoint/2010/main" val="1236750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3618</TotalTime>
  <Words>6319</Words>
  <Application>Microsoft Office PowerPoint</Application>
  <PresentationFormat>Widescreen</PresentationFormat>
  <Paragraphs>399</Paragraphs>
  <Slides>40</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             Clinical Practice Guidelines for Quality Palliative Care, 4th edition</vt:lpstr>
      <vt:lpstr>Objectives</vt:lpstr>
      <vt:lpstr>What is Palliative Care?</vt:lpstr>
      <vt:lpstr>Palliative Care Definition</vt:lpstr>
      <vt:lpstr>Key Concepts</vt:lpstr>
      <vt:lpstr>Serious Illness </vt:lpstr>
      <vt:lpstr>Community is Person-Centric</vt:lpstr>
      <vt:lpstr>Guidelines Background &amp; Process</vt:lpstr>
      <vt:lpstr>Why Clinical Practice Guidelines?</vt:lpstr>
      <vt:lpstr>National Consensus Project for Quality Palliative Care (NCP)</vt:lpstr>
      <vt:lpstr>The 4th edition</vt:lpstr>
      <vt:lpstr>  NCP Leadership Organizations</vt:lpstr>
      <vt:lpstr>National Consensus Project Process (2017-18)</vt:lpstr>
      <vt:lpstr>4th edition: Domains &amp; Content</vt:lpstr>
      <vt:lpstr>Domains of Palliative Care</vt:lpstr>
      <vt:lpstr>Key Themes: the 6 C’s</vt:lpstr>
      <vt:lpstr>Domain 1: Structure and Processes of Care</vt:lpstr>
      <vt:lpstr>Domain 2: Physical Aspects of Care</vt:lpstr>
      <vt:lpstr>Domain 3: Psychological and Psychiatric Aspects of Care</vt:lpstr>
      <vt:lpstr>Domain 4: Social Aspects of Care</vt:lpstr>
      <vt:lpstr>Domain 5: Spiritual, Religious, and Existential Aspects of Care</vt:lpstr>
      <vt:lpstr>Domain 6: Cultural Aspects of Care</vt:lpstr>
      <vt:lpstr>Domain 7: Care of the Patient Nearing the End of Life </vt:lpstr>
      <vt:lpstr>Domain 7: Care of the Patient Nearing the End of Life (continued)</vt:lpstr>
      <vt:lpstr>Domain 8: Ethical and Legal Aspects of Care</vt:lpstr>
      <vt:lpstr>4th edition: Publication</vt:lpstr>
      <vt:lpstr>Anatomy of a Domain: Example 1</vt:lpstr>
      <vt:lpstr>Anatomy of a Domain: Example 2</vt:lpstr>
      <vt:lpstr>Anatomy of a Domain: Example 3</vt:lpstr>
      <vt:lpstr>Additional Content</vt:lpstr>
      <vt:lpstr>Systematic Review of Research Evidence</vt:lpstr>
      <vt:lpstr> Practice Examples</vt:lpstr>
      <vt:lpstr>Practice Example: Long-Term Care Setting</vt:lpstr>
      <vt:lpstr>Practice Example: Community Hospital</vt:lpstr>
      <vt:lpstr>Practice Example: Rural Palliative Care </vt:lpstr>
      <vt:lpstr>Next Steps</vt:lpstr>
      <vt:lpstr>Read the Guidelines</vt:lpstr>
      <vt:lpstr>Implement the Guidelines</vt:lpstr>
      <vt:lpstr>Communication Resources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 for Quality Palliative Care, 4th edition</dc:title>
  <dc:creator>Gwynn Sullivan</dc:creator>
  <cp:lastModifiedBy>Cozzie King</cp:lastModifiedBy>
  <cp:revision>86</cp:revision>
  <dcterms:created xsi:type="dcterms:W3CDTF">2018-11-06T23:34:55Z</dcterms:created>
  <dcterms:modified xsi:type="dcterms:W3CDTF">2019-03-01T13:39:51Z</dcterms:modified>
</cp:coreProperties>
</file>