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74" r:id="rId2"/>
    <p:sldId id="393" r:id="rId3"/>
    <p:sldId id="394" r:id="rId4"/>
    <p:sldId id="395" r:id="rId5"/>
    <p:sldId id="425" r:id="rId6"/>
    <p:sldId id="436" r:id="rId7"/>
    <p:sldId id="398" r:id="rId8"/>
    <p:sldId id="391" r:id="rId9"/>
    <p:sldId id="399" r:id="rId10"/>
    <p:sldId id="400" r:id="rId11"/>
    <p:sldId id="437" r:id="rId12"/>
    <p:sldId id="438" r:id="rId13"/>
    <p:sldId id="268" r:id="rId14"/>
    <p:sldId id="392" r:id="rId15"/>
    <p:sldId id="402" r:id="rId16"/>
    <p:sldId id="439" r:id="rId17"/>
    <p:sldId id="368" r:id="rId18"/>
    <p:sldId id="408" r:id="rId19"/>
    <p:sldId id="429" r:id="rId20"/>
    <p:sldId id="409" r:id="rId21"/>
    <p:sldId id="430" r:id="rId22"/>
    <p:sldId id="410" r:id="rId23"/>
    <p:sldId id="431" r:id="rId24"/>
    <p:sldId id="411" r:id="rId25"/>
    <p:sldId id="432" r:id="rId26"/>
    <p:sldId id="412" r:id="rId27"/>
    <p:sldId id="433" r:id="rId28"/>
    <p:sldId id="415" r:id="rId29"/>
    <p:sldId id="434" r:id="rId30"/>
    <p:sldId id="386" r:id="rId31"/>
    <p:sldId id="416" r:id="rId32"/>
    <p:sldId id="435" r:id="rId33"/>
    <p:sldId id="417" r:id="rId34"/>
    <p:sldId id="418" r:id="rId35"/>
    <p:sldId id="419" r:id="rId36"/>
    <p:sldId id="420" r:id="rId37"/>
    <p:sldId id="405" r:id="rId38"/>
    <p:sldId id="440" r:id="rId39"/>
    <p:sldId id="441" r:id="rId40"/>
    <p:sldId id="442" r:id="rId41"/>
    <p:sldId id="443" r:id="rId42"/>
    <p:sldId id="421" r:id="rId43"/>
    <p:sldId id="444" r:id="rId44"/>
    <p:sldId id="350" r:id="rId45"/>
    <p:sldId id="388" r:id="rId46"/>
    <p:sldId id="423" r:id="rId47"/>
    <p:sldId id="424" r:id="rId48"/>
    <p:sldId id="370" r:id="rId49"/>
    <p:sldId id="445" r:id="rId50"/>
    <p:sldId id="446" r:id="rId51"/>
    <p:sldId id="447" r:id="rId52"/>
    <p:sldId id="44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0334" autoAdjust="0"/>
  </p:normalViewPr>
  <p:slideViewPr>
    <p:cSldViewPr snapToGrid="0">
      <p:cViewPr varScale="1">
        <p:scale>
          <a:sx n="68" d="100"/>
          <a:sy n="68" d="100"/>
        </p:scale>
        <p:origin x="1253" y="3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BA4CC-81B0-4E79-AD0E-3805897716B1}"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B31CF-DA1A-4E14-968C-AF19A7EE32F2}" type="slidenum">
              <a:rPr lang="en-US" smtClean="0"/>
              <a:t>‹#›</a:t>
            </a:fld>
            <a:endParaRPr lang="en-US"/>
          </a:p>
        </p:txBody>
      </p:sp>
    </p:spTree>
    <p:extLst>
      <p:ext uri="{BB962C8B-B14F-4D97-AF65-F5344CB8AC3E}">
        <p14:creationId xmlns:p14="http://schemas.microsoft.com/office/powerpoint/2010/main" val="669706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2</a:t>
            </a:fld>
            <a:endParaRPr lang="en-US"/>
          </a:p>
        </p:txBody>
      </p:sp>
    </p:spTree>
    <p:extLst>
      <p:ext uri="{BB962C8B-B14F-4D97-AF65-F5344CB8AC3E}">
        <p14:creationId xmlns:p14="http://schemas.microsoft.com/office/powerpoint/2010/main" val="94619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65F7292-0E34-4BAA-918D-1D7B3196A4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C7031B9-BD1D-4685-9A03-119971F12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These are the 16 national organizations who provided the leadership of the National Consensus Project to develop the 4</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Note the National Pediatric Hospice and Palliative Care Collaboration was one of the 16.  Each organization provided representatives to serve on the NCP Steering Committee and NCP Writing Workgroup. Dr. Sarah Friebert was the pediatric representative on the Steering Committee and Dr. Kathie Kobler served on the Writing Workgroup. Dr. Tammy</a:t>
            </a:r>
            <a:r>
              <a:rPr lang="en-US" altLang="en-US" baseline="0" dirty="0">
                <a:ea typeface="ＭＳ Ｐゴシック" panose="020B0600070205080204" pitchFamily="34" charset="-128"/>
              </a:rPr>
              <a:t> Kang served on the Systematic Review Committee, which operated </a:t>
            </a:r>
            <a:r>
              <a:rPr lang="en-US" altLang="en-US" baseline="0">
                <a:ea typeface="ＭＳ Ｐゴシック" panose="020B0600070205080204" pitchFamily="34" charset="-128"/>
              </a:rPr>
              <a:t>in parallel.</a:t>
            </a:r>
            <a:r>
              <a:rPr lang="en-US" altLang="en-US">
                <a:ea typeface="ＭＳ Ｐゴシック" panose="020B0600070205080204" pitchFamily="34" charset="-128"/>
              </a:rPr>
              <a:t> </a:t>
            </a:r>
            <a:endParaRPr lang="en-US" altLang="en-US" dirty="0">
              <a:ea typeface="ＭＳ Ｐゴシック" panose="020B0600070205080204" pitchFamily="34" charset="-128"/>
            </a:endParaRPr>
          </a:p>
        </p:txBody>
      </p:sp>
      <p:sp>
        <p:nvSpPr>
          <p:cNvPr id="6148" name="Slide Number Placeholder 3">
            <a:extLst>
              <a:ext uri="{FF2B5EF4-FFF2-40B4-BE49-F238E27FC236}">
                <a16:creationId xmlns:a16="http://schemas.microsoft.com/office/drawing/2014/main" id="{4B488A96-A132-49F8-B261-A67F295DD9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DC88B2-50AB-4A0C-9016-AF47278FBE89}" type="slidenum">
              <a:rPr lang="en-US" altLang="en-US" smtClean="0">
                <a:latin typeface="Calibri" panose="020F0502020204030204" pitchFamily="34" charset="0"/>
              </a:rPr>
              <a:pPr/>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536294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slide provides a visual overview of how the 4</a:t>
            </a:r>
            <a:r>
              <a:rPr lang="en-US" baseline="30000" dirty="0"/>
              <a:t>th</a:t>
            </a:r>
            <a:r>
              <a:rPr lang="en-US" dirty="0"/>
              <a:t> edition was developed.  Interesting to note, the original goal and intent was to develop guidelines for community-based palliative care.  When this project was officially launched with a National Stakeholder Strategic Directions Summit, a key decision was made have one unified set of guidelines that would serve to improve quality palliative care for all people living with serious illness regardless of setting, age, diagnosis, or prognosis.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From that point, the actual writing, reviews, revisions, approval, and consensus process was a year-long effort.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Also, a systematic review of the research evidence was added to the original project scope and conducted by the RAND corporation that will be highlighted later in this presentation.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Before the guidelines were published, more than 80 national organizations endorsed the guidelines which are listed in the Appendix section of the guidelines and on the NCP website.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4</a:t>
            </a:r>
            <a:r>
              <a:rPr lang="en-US" baseline="30000" dirty="0"/>
              <a:t>th</a:t>
            </a:r>
            <a:r>
              <a:rPr lang="en-US" dirty="0"/>
              <a:t> edition was officially published on Oct. 31, 2018.  </a:t>
            </a:r>
          </a:p>
        </p:txBody>
      </p:sp>
      <p:sp>
        <p:nvSpPr>
          <p:cNvPr id="4" name="Slide Number Placeholder 3"/>
          <p:cNvSpPr>
            <a:spLocks noGrp="1"/>
          </p:cNvSpPr>
          <p:nvPr>
            <p:ph type="sldNum" sz="quarter" idx="5"/>
          </p:nvPr>
        </p:nvSpPr>
        <p:spPr/>
        <p:txBody>
          <a:bodyPr/>
          <a:lstStyle/>
          <a:p>
            <a:fld id="{83E2A337-F0E0-4C73-BF9E-BCA4B91EF4F7}" type="slidenum">
              <a:rPr lang="en-US" smtClean="0"/>
              <a:t>13</a:t>
            </a:fld>
            <a:endParaRPr lang="en-US"/>
          </a:p>
        </p:txBody>
      </p:sp>
    </p:spTree>
    <p:extLst>
      <p:ext uri="{BB962C8B-B14F-4D97-AF65-F5344CB8AC3E}">
        <p14:creationId xmlns:p14="http://schemas.microsoft.com/office/powerpoint/2010/main" val="3271443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14</a:t>
            </a:fld>
            <a:endParaRPr lang="en-US"/>
          </a:p>
        </p:txBody>
      </p:sp>
    </p:spTree>
    <p:extLst>
      <p:ext uri="{BB962C8B-B14F-4D97-AF65-F5344CB8AC3E}">
        <p14:creationId xmlns:p14="http://schemas.microsoft.com/office/powerpoint/2010/main" val="4070001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15</a:t>
            </a:fld>
            <a:endParaRPr lang="en-US"/>
          </a:p>
        </p:txBody>
      </p:sp>
    </p:spTree>
    <p:extLst>
      <p:ext uri="{BB962C8B-B14F-4D97-AF65-F5344CB8AC3E}">
        <p14:creationId xmlns:p14="http://schemas.microsoft.com/office/powerpoint/2010/main" val="18975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4</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edition was expanded to address the following key themes (the 6 C’s) that were integrated into all eight domains:</a:t>
            </a:r>
          </a:p>
          <a:p>
            <a:r>
              <a:rPr lang="en-US" sz="1200" b="0" i="0" u="none" strike="noStrike" kern="1200" baseline="0" dirty="0">
                <a:solidFill>
                  <a:schemeClr val="tx1"/>
                </a:solidFill>
                <a:latin typeface="+mn-lt"/>
                <a:ea typeface="+mn-ea"/>
                <a:cs typeface="+mn-cs"/>
              </a:rPr>
              <a:t>• The elements of a </a:t>
            </a:r>
            <a:r>
              <a:rPr lang="en-US" sz="1200" b="1" i="0" u="none" strike="noStrike" kern="1200" baseline="0" dirty="0">
                <a:solidFill>
                  <a:schemeClr val="tx1"/>
                </a:solidFill>
                <a:latin typeface="+mn-lt"/>
                <a:ea typeface="+mn-ea"/>
                <a:cs typeface="+mn-cs"/>
              </a:rPr>
              <a:t>comprehensive assessment </a:t>
            </a:r>
            <a:r>
              <a:rPr lang="en-US" sz="1200" b="0" i="0" u="none" strike="noStrike" kern="1200" baseline="0" dirty="0">
                <a:solidFill>
                  <a:schemeClr val="tx1"/>
                </a:solidFill>
                <a:latin typeface="+mn-lt"/>
                <a:ea typeface="+mn-ea"/>
                <a:cs typeface="+mn-cs"/>
              </a:rPr>
              <a:t>are described;</a:t>
            </a:r>
          </a:p>
          <a:p>
            <a:r>
              <a:rPr lang="en-US" sz="1200" b="0" i="0" u="none" strike="noStrike" kern="1200" baseline="0" dirty="0">
                <a:solidFill>
                  <a:schemeClr val="tx1"/>
                </a:solidFill>
                <a:latin typeface="+mn-lt"/>
                <a:ea typeface="+mn-ea"/>
                <a:cs typeface="+mn-cs"/>
              </a:rPr>
              <a:t>• Family </a:t>
            </a:r>
            <a:r>
              <a:rPr lang="en-US" sz="1200" b="1" i="0" u="none" strike="noStrike" kern="1200" baseline="0" dirty="0">
                <a:solidFill>
                  <a:schemeClr val="tx1"/>
                </a:solidFill>
                <a:latin typeface="+mn-lt"/>
                <a:ea typeface="+mn-ea"/>
                <a:cs typeface="+mn-cs"/>
              </a:rPr>
              <a:t>caregiver</a:t>
            </a:r>
            <a:r>
              <a:rPr lang="en-US" sz="1200" b="0" i="0" u="none" strike="noStrike" kern="1200" baseline="0" dirty="0">
                <a:solidFill>
                  <a:schemeClr val="tx1"/>
                </a:solidFill>
                <a:latin typeface="+mn-lt"/>
                <a:ea typeface="+mn-ea"/>
                <a:cs typeface="+mn-cs"/>
              </a:rPr>
              <a:t> assessment, support, and education are referenced; </a:t>
            </a:r>
          </a:p>
          <a:p>
            <a:r>
              <a:rPr lang="en-US" sz="1200" b="0" i="0" u="none" strike="noStrike" kern="1200" baseline="0" dirty="0">
                <a:solidFill>
                  <a:schemeClr val="tx1"/>
                </a:solidFill>
                <a:latin typeface="+mn-lt"/>
                <a:ea typeface="+mn-ea"/>
                <a:cs typeface="+mn-cs"/>
              </a:rPr>
              <a:t>• The essential role of </a:t>
            </a:r>
            <a:r>
              <a:rPr lang="en-US" sz="1200" b="1" i="0" u="none" strike="noStrike" kern="1200" baseline="0" dirty="0">
                <a:solidFill>
                  <a:schemeClr val="tx1"/>
                </a:solidFill>
                <a:latin typeface="+mn-lt"/>
                <a:ea typeface="+mn-ea"/>
                <a:cs typeface="+mn-cs"/>
              </a:rPr>
              <a:t>care coordination</a:t>
            </a:r>
            <a:r>
              <a:rPr lang="en-US" sz="1200" b="0" i="0" u="none" strike="noStrike" kern="1200" baseline="0" dirty="0">
                <a:solidFill>
                  <a:schemeClr val="tx1"/>
                </a:solidFill>
                <a:latin typeface="+mn-lt"/>
                <a:ea typeface="+mn-ea"/>
                <a:cs typeface="+mn-cs"/>
              </a:rPr>
              <a:t>, especially during </a:t>
            </a:r>
            <a:r>
              <a:rPr lang="en-US" sz="1200" b="1" i="0" u="none" strike="noStrike" kern="1200" baseline="0" dirty="0">
                <a:solidFill>
                  <a:schemeClr val="tx1"/>
                </a:solidFill>
                <a:latin typeface="+mn-lt"/>
                <a:ea typeface="+mn-ea"/>
                <a:cs typeface="+mn-cs"/>
              </a:rPr>
              <a:t>care transitions</a:t>
            </a:r>
            <a:r>
              <a:rPr lang="en-US" sz="1200" b="0" i="0" u="none" strike="noStrike" kern="1200" baseline="0" dirty="0">
                <a:solidFill>
                  <a:schemeClr val="tx1"/>
                </a:solidFill>
                <a:latin typeface="+mn-lt"/>
                <a:ea typeface="+mn-ea"/>
                <a:cs typeface="+mn-cs"/>
              </a:rPr>
              <a:t>, is emphasized;</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Culturally inclusive care </a:t>
            </a:r>
            <a:r>
              <a:rPr lang="en-US" sz="1200" b="0" i="0" u="none" strike="noStrike" kern="1200" baseline="0" dirty="0">
                <a:solidFill>
                  <a:schemeClr val="tx1"/>
                </a:solidFill>
                <a:latin typeface="+mn-lt"/>
                <a:ea typeface="+mn-ea"/>
                <a:cs typeface="+mn-cs"/>
              </a:rPr>
              <a:t>is referenced in all the domains and expanded in the Cultural Aspects of</a:t>
            </a:r>
          </a:p>
          <a:p>
            <a:r>
              <a:rPr lang="en-US" sz="1200" b="0" i="0" u="none" strike="noStrike" kern="1200" baseline="0" dirty="0">
                <a:solidFill>
                  <a:schemeClr val="tx1"/>
                </a:solidFill>
                <a:latin typeface="+mn-lt"/>
                <a:ea typeface="+mn-ea"/>
                <a:cs typeface="+mn-cs"/>
              </a:rPr>
              <a:t>Care domain; and</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Communication</a:t>
            </a:r>
            <a:r>
              <a:rPr lang="en-US" sz="1200" b="0" i="0" u="none" strike="noStrike" kern="1200" baseline="0" dirty="0">
                <a:solidFill>
                  <a:schemeClr val="tx1"/>
                </a:solidFill>
                <a:latin typeface="+mn-lt"/>
                <a:ea typeface="+mn-ea"/>
                <a:cs typeface="+mn-cs"/>
              </a:rPr>
              <a:t> (within the palliative care team, with patients and families, with other clinicians, and with community resource providers) is a prerequisite for delivery of quality care for the seriously ill and is emphasized throughout.</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3E2A337-F0E0-4C73-BF9E-BCA4B91EF4F7}" type="slidenum">
              <a:rPr lang="en-US" smtClean="0"/>
              <a:t>16</a:t>
            </a:fld>
            <a:endParaRPr lang="en-US"/>
          </a:p>
        </p:txBody>
      </p:sp>
    </p:spTree>
    <p:extLst>
      <p:ext uri="{BB962C8B-B14F-4D97-AF65-F5344CB8AC3E}">
        <p14:creationId xmlns:p14="http://schemas.microsoft.com/office/powerpoint/2010/main" val="1225707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dirty="0"/>
              <a:t>Now will provide an overview of each domain in the 4</a:t>
            </a:r>
            <a:r>
              <a:rPr lang="en-US" baseline="30000" dirty="0"/>
              <a:t>th</a:t>
            </a:r>
            <a:r>
              <a:rPr lang="en-US" dirty="0"/>
              <a:t> edition and what’s new from the 3</a:t>
            </a:r>
            <a:r>
              <a:rPr lang="en-US" baseline="30000" dirty="0"/>
              <a:t>rd</a:t>
            </a:r>
            <a:r>
              <a:rPr lang="en-US" dirty="0"/>
              <a:t> edition. (SEE SPEAKER NOTES RE: KEY REVISIONS IN EACH DOMAIN SLIDE)</a:t>
            </a:r>
          </a:p>
          <a:p>
            <a:pPr>
              <a:lnSpc>
                <a:spcPct val="100000"/>
              </a:lnSpc>
              <a:spcBef>
                <a:spcPts val="0"/>
              </a:spcBef>
              <a:spcAft>
                <a:spcPts val="600"/>
              </a:spcAft>
            </a:pPr>
            <a:endParaRPr lang="en-US" dirty="0"/>
          </a:p>
          <a:p>
            <a:pPr>
              <a:lnSpc>
                <a:spcPct val="100000"/>
              </a:lnSpc>
              <a:spcBef>
                <a:spcPts val="0"/>
              </a:spcBef>
              <a:spcAft>
                <a:spcPts val="600"/>
              </a:spcAft>
            </a:pPr>
            <a:r>
              <a:rPr lang="en-US" dirty="0"/>
              <a:t>Domain 1: Structures and Processes of Care states that palliative care principles and practices can be integrated into any health care setting, delivered by all clinicians and supported by palliative care specialists who are part of an interdisciplinary team (IDT) with the professional qualifications, education, training, and support needed to deliver optimal patient- and family-centered care. Palliative care begins with a comprehensive assessment and emphasizes patient and family engagement, communication, care coordination, and continuity of care across health care settings.</a:t>
            </a:r>
          </a:p>
          <a:p>
            <a:pPr>
              <a:lnSpc>
                <a:spcPct val="100000"/>
              </a:lnSpc>
              <a:spcBef>
                <a:spcPts val="0"/>
              </a:spcBef>
              <a:spcAft>
                <a:spcPts val="600"/>
              </a:spcAft>
            </a:pP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Key revisions in Domain 1: Structures and Processes of Care include: </a:t>
            </a:r>
            <a:endParaRPr lang="en-US" b="1"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Coordination of care is emphasized as an important element of care, especially when patients receive community-based palliative care. New content regarding the need for ongoing sustainability is included.</a:t>
            </a: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17</a:t>
            </a:fld>
            <a:endParaRPr lang="en-US"/>
          </a:p>
        </p:txBody>
      </p:sp>
    </p:spTree>
    <p:extLst>
      <p:ext uri="{BB962C8B-B14F-4D97-AF65-F5344CB8AC3E}">
        <p14:creationId xmlns:p14="http://schemas.microsoft.com/office/powerpoint/2010/main" val="2013772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63FEC7-148B-4B1D-B11A-9F41708BC81A}" type="slidenum">
              <a:rPr lang="en-US" smtClean="0"/>
              <a:t>28</a:t>
            </a:fld>
            <a:endParaRPr lang="en-US"/>
          </a:p>
        </p:txBody>
      </p:sp>
    </p:spTree>
    <p:extLst>
      <p:ext uri="{BB962C8B-B14F-4D97-AF65-F5344CB8AC3E}">
        <p14:creationId xmlns:p14="http://schemas.microsoft.com/office/powerpoint/2010/main" val="247473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30</a:t>
            </a:fld>
            <a:endParaRPr lang="en-US"/>
          </a:p>
        </p:txBody>
      </p:sp>
    </p:spTree>
    <p:extLst>
      <p:ext uri="{BB962C8B-B14F-4D97-AF65-F5344CB8AC3E}">
        <p14:creationId xmlns:p14="http://schemas.microsoft.com/office/powerpoint/2010/main" val="650366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37</a:t>
            </a:fld>
            <a:endParaRPr lang="en-US"/>
          </a:p>
        </p:txBody>
      </p:sp>
    </p:spTree>
    <p:extLst>
      <p:ext uri="{BB962C8B-B14F-4D97-AF65-F5344CB8AC3E}">
        <p14:creationId xmlns:p14="http://schemas.microsoft.com/office/powerpoint/2010/main" val="2483165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Domain 1 as an example, all eight domains include the following:</a:t>
            </a:r>
          </a:p>
          <a:p>
            <a:pPr marL="171450" indent="-171450">
              <a:buFont typeface="Arial" panose="020B0604020202020204" pitchFamily="34" charset="0"/>
              <a:buChar char="•"/>
            </a:pPr>
            <a:r>
              <a:rPr lang="en-US" dirty="0"/>
              <a:t>Each has an expanded introduction and </a:t>
            </a:r>
          </a:p>
          <a:p>
            <a:pPr marL="171450" indent="-171450">
              <a:buFont typeface="Arial" panose="020B0604020202020204" pitchFamily="34" charset="0"/>
              <a:buChar char="•"/>
            </a:pPr>
            <a:r>
              <a:rPr lang="en-US" dirty="0"/>
              <a:t>Each guideline and their corresponding criteria are numbered for easy referencing. </a:t>
            </a:r>
          </a:p>
          <a:p>
            <a:pPr marL="0" indent="0">
              <a:buFont typeface="Arial" panose="020B0604020202020204" pitchFamily="34" charset="0"/>
              <a:buNone/>
            </a:pPr>
            <a:r>
              <a:rPr lang="en-US" dirty="0"/>
              <a:t>The publication also includes bleed tabs on the right side of their corresponding section for easy access and referencing.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38</a:t>
            </a:fld>
            <a:endParaRPr lang="en-US"/>
          </a:p>
        </p:txBody>
      </p:sp>
    </p:spTree>
    <p:extLst>
      <p:ext uri="{BB962C8B-B14F-4D97-AF65-F5344CB8AC3E}">
        <p14:creationId xmlns:p14="http://schemas.microsoft.com/office/powerpoint/2010/main" val="97181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3</a:t>
            </a:fld>
            <a:endParaRPr lang="en-US"/>
          </a:p>
        </p:txBody>
      </p:sp>
    </p:spTree>
    <p:extLst>
      <p:ext uri="{BB962C8B-B14F-4D97-AF65-F5344CB8AC3E}">
        <p14:creationId xmlns:p14="http://schemas.microsoft.com/office/powerpoint/2010/main" val="2580180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domain includes clinical and operational implications – as well as essential skills needed by all clinicians.  </a:t>
            </a:r>
          </a:p>
          <a:p>
            <a:r>
              <a:rPr lang="en-US" dirty="0"/>
              <a:t>An overview of the key research evidence from the systematic review is also highlighted in each domain. </a:t>
            </a:r>
          </a:p>
        </p:txBody>
      </p:sp>
      <p:sp>
        <p:nvSpPr>
          <p:cNvPr id="4" name="Slide Number Placeholder 3"/>
          <p:cNvSpPr>
            <a:spLocks noGrp="1"/>
          </p:cNvSpPr>
          <p:nvPr>
            <p:ph type="sldNum" sz="quarter" idx="10"/>
          </p:nvPr>
        </p:nvSpPr>
        <p:spPr/>
        <p:txBody>
          <a:bodyPr/>
          <a:lstStyle/>
          <a:p>
            <a:fld id="{4F7223A5-CA98-634F-8283-D38C8A151996}" type="slidenum">
              <a:rPr lang="en-US" smtClean="0"/>
              <a:t>39</a:t>
            </a:fld>
            <a:endParaRPr lang="en-US"/>
          </a:p>
        </p:txBody>
      </p:sp>
    </p:spTree>
    <p:extLst>
      <p:ext uri="{BB962C8B-B14F-4D97-AF65-F5344CB8AC3E}">
        <p14:creationId xmlns:p14="http://schemas.microsoft.com/office/powerpoint/2010/main" val="3940313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new feature of the 4</a:t>
            </a:r>
            <a:r>
              <a:rPr lang="en-US" baseline="30000" dirty="0"/>
              <a:t>th</a:t>
            </a:r>
            <a:r>
              <a:rPr lang="en-US" dirty="0"/>
              <a:t> edition is that each domain includes several practice examples of how the guidelines can be specifically applied and integrated.  The practice examples showcase a variety of settings, clinicians and patient populations.  This specific practice example focuses on a federally qualified health center and how nurse ‘navigators’ - with increased palliative care skills - can screen for unmet needs in all the domains of care in the NCP Guidelines.  The navigators can also serve as contacts to enhance coordination of care and facilitate referrals with community home health and hospice services, as well as home-based primary care.  Other practice examples will be discuss later in this presentation.  </a:t>
            </a:r>
          </a:p>
          <a:p>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40</a:t>
            </a:fld>
            <a:endParaRPr lang="en-US"/>
          </a:p>
        </p:txBody>
      </p:sp>
    </p:spTree>
    <p:extLst>
      <p:ext uri="{BB962C8B-B14F-4D97-AF65-F5344CB8AC3E}">
        <p14:creationId xmlns:p14="http://schemas.microsoft.com/office/powerpoint/2010/main" val="3076369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content is available is the Appendices of the 4</a:t>
            </a:r>
            <a:r>
              <a:rPr lang="en-US" baseline="30000" dirty="0"/>
              <a:t>th</a:t>
            </a:r>
            <a:r>
              <a:rPr lang="en-US" dirty="0"/>
              <a:t> edition: </a:t>
            </a:r>
          </a:p>
          <a:p>
            <a:pPr marL="171450" indent="-171450">
              <a:buFont typeface="Arial" panose="020B0604020202020204" pitchFamily="34" charset="0"/>
              <a:buChar char="•"/>
            </a:pPr>
            <a:r>
              <a:rPr lang="en-US" dirty="0"/>
              <a:t>Appendix I is the glossary of key terms that are included in each domain.  Throughout the guidelines, words are bolded in red that are defined in the Glossary.</a:t>
            </a:r>
          </a:p>
          <a:p>
            <a:pPr marL="171450" indent="-171450">
              <a:buFont typeface="Arial" panose="020B0604020202020204" pitchFamily="34" charset="0"/>
              <a:buChar char="•"/>
            </a:pPr>
            <a:r>
              <a:rPr lang="en-US" dirty="0"/>
              <a:t>Appendix II includes tools and resources associated with each domain.  </a:t>
            </a:r>
          </a:p>
          <a:p>
            <a:pPr marL="171450" indent="-171450">
              <a:buFont typeface="Arial" panose="020B0604020202020204" pitchFamily="34" charset="0"/>
              <a:buChar char="•"/>
            </a:pPr>
            <a:r>
              <a:rPr lang="en-US" dirty="0"/>
              <a:t>Appendix III recognizes key contributors beyond the Steering Committee and Writing Workgroup.</a:t>
            </a:r>
          </a:p>
          <a:p>
            <a:pPr marL="171450" indent="-171450">
              <a:buFont typeface="Arial" panose="020B0604020202020204" pitchFamily="34" charset="0"/>
              <a:buChar char="•"/>
            </a:pPr>
            <a:r>
              <a:rPr lang="en-US" dirty="0"/>
              <a:t>Appendix IV is the scoping or literature review of each domain. Note, this not the systematic review which is published separately.  </a:t>
            </a:r>
          </a:p>
          <a:p>
            <a:pPr marL="171450" indent="-171450">
              <a:buFont typeface="Arial" panose="020B0604020202020204" pitchFamily="34" charset="0"/>
              <a:buChar char="•"/>
            </a:pPr>
            <a:r>
              <a:rPr lang="en-US" dirty="0"/>
              <a:t>Appendix V recognizes the national organizations who endorsed and supported the guidelines prior to publication.  An updated list of the endorsing organizations is available on the NCP website.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41</a:t>
            </a:fld>
            <a:endParaRPr lang="en-US"/>
          </a:p>
        </p:txBody>
      </p:sp>
    </p:spTree>
    <p:extLst>
      <p:ext uri="{BB962C8B-B14F-4D97-AF65-F5344CB8AC3E}">
        <p14:creationId xmlns:p14="http://schemas.microsoft.com/office/powerpoint/2010/main" val="534519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mentioned, a systematic review of the research evidence was added to the project scope for the  4</a:t>
            </a:r>
            <a:r>
              <a:rPr lang="en-US" baseline="30000" dirty="0"/>
              <a:t>th</a:t>
            </a:r>
            <a:r>
              <a:rPr lang="en-US" dirty="0"/>
              <a:t> edition which had not been previously done in prior editions. </a:t>
            </a:r>
          </a:p>
          <a:p>
            <a:r>
              <a:rPr lang="en-US" dirty="0"/>
              <a:t>The diagram on the right provides a high-level overview of the systematic review process and outcomes of the evidence of the 10 key questions that were established.  </a:t>
            </a:r>
          </a:p>
          <a:p>
            <a:r>
              <a:rPr lang="en-US" dirty="0"/>
              <a:t>The systematic review was conducted by the Rand Evidence-based Practice Center with guidance from a Technical Expert Panel that represented the NCP.  </a:t>
            </a:r>
          </a:p>
          <a:p>
            <a:r>
              <a:rPr lang="en-US" dirty="0"/>
              <a:t>The complete findings of the systematic review are published in the </a:t>
            </a:r>
            <a:r>
              <a:rPr lang="en-US" i="1" dirty="0"/>
              <a:t>Journal of Pain and Symptom Management </a:t>
            </a:r>
            <a:r>
              <a:rPr lang="en-US" dirty="0"/>
              <a:t>and available at the URL noted on the slide.</a:t>
            </a:r>
          </a:p>
          <a:p>
            <a:r>
              <a:rPr lang="en-US" dirty="0"/>
              <a:t>Funding for the systematic review was provided collectively by four foundations: </a:t>
            </a:r>
          </a:p>
          <a:p>
            <a:pPr marL="171450" indent="-171450">
              <a:buFont typeface="Arial" panose="020B0604020202020204" pitchFamily="34" charset="0"/>
              <a:buChar char="•"/>
            </a:pPr>
            <a:r>
              <a:rPr lang="en-US" dirty="0"/>
              <a:t>Gordon and Betty Moore Foundation</a:t>
            </a:r>
          </a:p>
          <a:p>
            <a:pPr marL="171450" indent="-171450">
              <a:buFont typeface="Arial" panose="020B0604020202020204" pitchFamily="34" charset="0"/>
              <a:buChar char="•"/>
            </a:pPr>
            <a:r>
              <a:rPr lang="en-US" dirty="0"/>
              <a:t>Gary and Mary West Foundation</a:t>
            </a:r>
          </a:p>
          <a:p>
            <a:pPr marL="171450" indent="-171450">
              <a:buFont typeface="Arial" panose="020B0604020202020204" pitchFamily="34" charset="0"/>
              <a:buChar char="•"/>
            </a:pPr>
            <a:r>
              <a:rPr lang="en-US" dirty="0"/>
              <a:t>The John A. Hartford Foundation</a:t>
            </a:r>
          </a:p>
          <a:p>
            <a:pPr marL="171450" indent="-171450">
              <a:buFont typeface="Arial" panose="020B0604020202020204" pitchFamily="34" charset="0"/>
              <a:buChar char="•"/>
            </a:pPr>
            <a:r>
              <a:rPr lang="en-US" dirty="0" err="1"/>
              <a:t>Stupski</a:t>
            </a:r>
            <a:r>
              <a:rPr lang="en-US" dirty="0"/>
              <a:t> Foundation</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43</a:t>
            </a:fld>
            <a:endParaRPr lang="en-US"/>
          </a:p>
        </p:txBody>
      </p:sp>
    </p:spTree>
    <p:extLst>
      <p:ext uri="{BB962C8B-B14F-4D97-AF65-F5344CB8AC3E}">
        <p14:creationId xmlns:p14="http://schemas.microsoft.com/office/powerpoint/2010/main" val="3046321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44</a:t>
            </a:fld>
            <a:endParaRPr lang="en-US"/>
          </a:p>
        </p:txBody>
      </p:sp>
    </p:spTree>
    <p:extLst>
      <p:ext uri="{BB962C8B-B14F-4D97-AF65-F5344CB8AC3E}">
        <p14:creationId xmlns:p14="http://schemas.microsoft.com/office/powerpoint/2010/main" val="4015978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Practice Example D1-B. This practice example focuses on a community hospital.  Staff at a community hospital identify a trend in after hours and weekend utilization of the emergency department (ED). A significant proportion of patients they see are seriously ill children with symptom issues following a hospitalization at the pediatric hospital, which is 30 miles away. The local hospice has a large home-based pediatric palliative and hospice program, with just one board-certified hospice and palliative medicine pediatrician. The hospital’s pediatric service partners with a large community pediatric practice and the hospice pediatric physician, to implement a collaborative quality improvement initiative. Outcomes include staff education for hospital ED personnel, the development of decision-support tools for symptom management, processes to clarify after-hours access to specialty palliative care, and a community resources guide specifically for families with seriously ill children.</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45</a:t>
            </a:fld>
            <a:endParaRPr lang="en-US"/>
          </a:p>
        </p:txBody>
      </p:sp>
    </p:spTree>
    <p:extLst>
      <p:ext uri="{BB962C8B-B14F-4D97-AF65-F5344CB8AC3E}">
        <p14:creationId xmlns:p14="http://schemas.microsoft.com/office/powerpoint/2010/main" val="2042398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Practice Example D3-D. This practice example focuses on a tertiary children’s hospital. A pediatric palliative care team at a tertiary children’s hospital developed a collaborative practice with the pediatric oncology program to optimize well-being of children throughout their cancer care trajectory. When a young girl with newly diagnosed metastatic cancer developed severe anxiety in the presence of clinicians, the palliative care team worked with the child and her parents to gain trust and assess the causes of her distress. The palliative team collaborated with child life specialists and the pediatric clinical psychologist to address the child’s anxiety, using a combination of play therapy, art therapy, relaxation techniques, and medication. The child’s mother played an integral role in helping the team to adjust strategies based on the child’s needs in the hospital, clinic, and home settings. Co-therapy sessions were facilitated to help the child and her identical twin process their feelings and anxiety as the disease advanced, providing opportunities for the child to identify and communicate what was most important to her at end of life.</a:t>
            </a:r>
          </a:p>
        </p:txBody>
      </p:sp>
      <p:sp>
        <p:nvSpPr>
          <p:cNvPr id="4" name="Slide Number Placeholder 3"/>
          <p:cNvSpPr>
            <a:spLocks noGrp="1"/>
          </p:cNvSpPr>
          <p:nvPr>
            <p:ph type="sldNum" sz="quarter" idx="5"/>
          </p:nvPr>
        </p:nvSpPr>
        <p:spPr/>
        <p:txBody>
          <a:bodyPr/>
          <a:lstStyle/>
          <a:p>
            <a:fld id="{723B31CF-DA1A-4E14-968C-AF19A7EE32F2}" type="slidenum">
              <a:rPr lang="en-US" smtClean="0"/>
              <a:t>46</a:t>
            </a:fld>
            <a:endParaRPr lang="en-US"/>
          </a:p>
        </p:txBody>
      </p:sp>
    </p:spTree>
    <p:extLst>
      <p:ext uri="{BB962C8B-B14F-4D97-AF65-F5344CB8AC3E}">
        <p14:creationId xmlns:p14="http://schemas.microsoft.com/office/powerpoint/2010/main" val="2278820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Practice Example D8-F. A community pediatric palliative care team routinely assesses parental and child/adolescent preferences regarding goals of care, working to meet each family’s individualized communication and decision-making needs. A teen with advanced cancer disclosed to the team that he no longer wanted chemotherapy and was ready to die, but he did not want to disappoint or anger his parents. The palliative care team acknowledged the teen’s honest expression of his wishes and provided support. With his permission, the team coordinated goals of care discussions with the parents separately, and subsequently with the parents and teen together. The palliative team also drew upon the expertise of their child life specialist, the teen’s oncology team at the hospital, along with the hospital’s pediatric ethics committee to facilitate a new plan that honored all family members’ needs.</a:t>
            </a:r>
          </a:p>
        </p:txBody>
      </p:sp>
      <p:sp>
        <p:nvSpPr>
          <p:cNvPr id="4" name="Slide Number Placeholder 3"/>
          <p:cNvSpPr>
            <a:spLocks noGrp="1"/>
          </p:cNvSpPr>
          <p:nvPr>
            <p:ph type="sldNum" sz="quarter" idx="5"/>
          </p:nvPr>
        </p:nvSpPr>
        <p:spPr/>
        <p:txBody>
          <a:bodyPr/>
          <a:lstStyle/>
          <a:p>
            <a:fld id="{723B31CF-DA1A-4E14-968C-AF19A7EE32F2}" type="slidenum">
              <a:rPr lang="en-US" smtClean="0"/>
              <a:t>47</a:t>
            </a:fld>
            <a:endParaRPr lang="en-US"/>
          </a:p>
        </p:txBody>
      </p:sp>
    </p:spTree>
    <p:extLst>
      <p:ext uri="{BB962C8B-B14F-4D97-AF65-F5344CB8AC3E}">
        <p14:creationId xmlns:p14="http://schemas.microsoft.com/office/powerpoint/2010/main" val="714805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48</a:t>
            </a:fld>
            <a:endParaRPr lang="en-US"/>
          </a:p>
        </p:txBody>
      </p:sp>
    </p:spTree>
    <p:extLst>
      <p:ext uri="{BB962C8B-B14F-4D97-AF65-F5344CB8AC3E}">
        <p14:creationId xmlns:p14="http://schemas.microsoft.com/office/powerpoint/2010/main" val="3304760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of course, is to read the guidelines.  </a:t>
            </a:r>
          </a:p>
          <a:p>
            <a:r>
              <a:rPr lang="en-US" dirty="0"/>
              <a:t>The guidelines are available to access in four different formats:</a:t>
            </a:r>
          </a:p>
          <a:p>
            <a:pPr marL="171450" indent="-171450">
              <a:buFont typeface="Arial" panose="020B0604020202020204" pitchFamily="34" charset="0"/>
              <a:buChar char="•"/>
            </a:pPr>
            <a:r>
              <a:rPr lang="en-US" dirty="0"/>
              <a:t>Download the </a:t>
            </a:r>
            <a:r>
              <a:rPr lang="en-US" b="1" dirty="0"/>
              <a:t>PDF version </a:t>
            </a:r>
            <a:r>
              <a:rPr lang="en-US" dirty="0"/>
              <a:t>(at no cost)</a:t>
            </a:r>
          </a:p>
          <a:p>
            <a:pPr marL="171450" indent="-171450">
              <a:buFont typeface="Arial" panose="020B0604020202020204" pitchFamily="34" charset="0"/>
              <a:buChar char="•"/>
            </a:pPr>
            <a:r>
              <a:rPr lang="en-US" dirty="0"/>
              <a:t>Download the </a:t>
            </a:r>
            <a:r>
              <a:rPr lang="en-US" b="1" dirty="0"/>
              <a:t>E-PUB version </a:t>
            </a:r>
            <a:r>
              <a:rPr lang="en-US" dirty="0"/>
              <a:t>for your tablet or phone (at no cost)</a:t>
            </a:r>
          </a:p>
          <a:p>
            <a:pPr marL="171450" indent="-171450">
              <a:buFont typeface="Arial" panose="020B0604020202020204" pitchFamily="34" charset="0"/>
              <a:buChar char="•"/>
            </a:pPr>
            <a:r>
              <a:rPr lang="en-US" dirty="0"/>
              <a:t>View the </a:t>
            </a:r>
            <a:r>
              <a:rPr lang="en-US" b="1" dirty="0"/>
              <a:t>online version </a:t>
            </a:r>
            <a:r>
              <a:rPr lang="en-US" dirty="0"/>
              <a:t>to access and/or print individual domains and practice examples as well as search for specific content (at no cost)</a:t>
            </a:r>
          </a:p>
          <a:p>
            <a:pPr marL="171450" indent="-171450">
              <a:buFont typeface="Arial" panose="020B0604020202020204" pitchFamily="34" charset="0"/>
              <a:buChar char="•"/>
            </a:pPr>
            <a:r>
              <a:rPr lang="en-US" b="1" dirty="0"/>
              <a:t>Purchase</a:t>
            </a:r>
            <a:r>
              <a:rPr lang="en-US" dirty="0"/>
              <a:t> print copy/copies</a:t>
            </a:r>
          </a:p>
        </p:txBody>
      </p:sp>
      <p:sp>
        <p:nvSpPr>
          <p:cNvPr id="4" name="Slide Number Placeholder 3"/>
          <p:cNvSpPr>
            <a:spLocks noGrp="1"/>
          </p:cNvSpPr>
          <p:nvPr>
            <p:ph type="sldNum" sz="quarter" idx="5"/>
          </p:nvPr>
        </p:nvSpPr>
        <p:spPr/>
        <p:txBody>
          <a:bodyPr/>
          <a:lstStyle/>
          <a:p>
            <a:fld id="{83E2A337-F0E0-4C73-BF9E-BCA4B91EF4F7}" type="slidenum">
              <a:rPr lang="en-US" smtClean="0"/>
              <a:t>49</a:t>
            </a:fld>
            <a:endParaRPr lang="en-US"/>
          </a:p>
        </p:txBody>
      </p:sp>
    </p:spTree>
    <p:extLst>
      <p:ext uri="{BB962C8B-B14F-4D97-AF65-F5344CB8AC3E}">
        <p14:creationId xmlns:p14="http://schemas.microsoft.com/office/powerpoint/2010/main" val="246031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4</a:t>
            </a:fld>
            <a:endParaRPr lang="en-US"/>
          </a:p>
        </p:txBody>
      </p:sp>
    </p:spTree>
    <p:extLst>
      <p:ext uri="{BB962C8B-B14F-4D97-AF65-F5344CB8AC3E}">
        <p14:creationId xmlns:p14="http://schemas.microsoft.com/office/powerpoint/2010/main" val="4057251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 few high-level suggestions to implement the guidelines in your practice setting.  </a:t>
            </a:r>
          </a:p>
          <a:p>
            <a:pPr marL="228600" indent="-228600">
              <a:buFont typeface="+mj-lt"/>
              <a:buAutoNum type="arabicPeriod"/>
            </a:pPr>
            <a:r>
              <a:rPr lang="en-US" dirty="0"/>
              <a:t>Share the NCP Guidelines with your team and colleagues</a:t>
            </a:r>
          </a:p>
          <a:p>
            <a:pPr marL="228600" indent="-228600">
              <a:buFont typeface="+mj-lt"/>
              <a:buAutoNum type="arabicPeriod"/>
            </a:pPr>
            <a:r>
              <a:rPr lang="en-US" dirty="0"/>
              <a:t>Use the guidelines as an opportunity to assess strengths, gaps and opportunities in your practice setting to apply the NCP Guidelines. Specifically, assess/acknowledge how your team has already implemented or currently implementing components of the Guidelines into your program? And, what can your team do differently in light of the new Guidelines?</a:t>
            </a:r>
          </a:p>
          <a:p>
            <a:pPr marL="228600" indent="-228600">
              <a:buFont typeface="+mj-lt"/>
              <a:buAutoNum type="arabicPeriod"/>
            </a:pPr>
            <a:r>
              <a:rPr lang="en-US" dirty="0"/>
              <a:t>Develop a quality improvement plan to improve the care and services for your patients with serious illness and their families/caregivers</a:t>
            </a:r>
          </a:p>
          <a:p>
            <a:pPr marL="228600" indent="-228600">
              <a:buFont typeface="+mj-lt"/>
              <a:buAutoNum type="arabicPeriod"/>
            </a:pPr>
            <a:r>
              <a:rPr lang="en-US" dirty="0"/>
              <a:t>To attain quick success, begin with easily attainable goals, and plan to grow and scale from there.  </a:t>
            </a:r>
          </a:p>
          <a:p>
            <a:pPr marL="228600" indent="-228600">
              <a:buFont typeface="+mj-lt"/>
              <a:buAutoNum type="arabicPeriod"/>
            </a:pPr>
            <a:r>
              <a:rPr lang="en-US" dirty="0"/>
              <a:t>Celebrate achievements along the way with your team and acknowledge those achievements to your leadership.  </a:t>
            </a:r>
          </a:p>
          <a:p>
            <a:pPr marL="0" indent="0">
              <a:buFont typeface="+mj-lt"/>
              <a:buNone/>
            </a:pPr>
            <a:r>
              <a:rPr lang="en-US" dirty="0"/>
              <a:t>[NOTE to speakers: adapt implementation strategies according to your target audience for your presentation.]</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50</a:t>
            </a:fld>
            <a:endParaRPr lang="en-US"/>
          </a:p>
        </p:txBody>
      </p:sp>
    </p:spTree>
    <p:extLst>
      <p:ext uri="{BB962C8B-B14F-4D97-AF65-F5344CB8AC3E}">
        <p14:creationId xmlns:p14="http://schemas.microsoft.com/office/powerpoint/2010/main" val="4062868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resources about the NCP Guidelines, 4</a:t>
            </a:r>
            <a:r>
              <a:rPr lang="en-US" baseline="30000" dirty="0"/>
              <a:t>th</a:t>
            </a:r>
            <a:r>
              <a:rPr lang="en-US" dirty="0"/>
              <a:t> edition, are available to access/download on the NCP website (note the URL noted on the slide) that includes:</a:t>
            </a:r>
          </a:p>
          <a:p>
            <a:pPr marL="171450" indent="-171450">
              <a:buFont typeface="Arial" panose="020B0604020202020204" pitchFamily="34" charset="0"/>
              <a:buChar char="•"/>
            </a:pPr>
            <a:r>
              <a:rPr lang="en-US" dirty="0"/>
              <a:t>NCP in the News - which links to online articles about the guidelines that are published in health-related journals such as </a:t>
            </a:r>
            <a:r>
              <a:rPr lang="en-US" i="1" dirty="0"/>
              <a:t>Health Affairs </a:t>
            </a:r>
            <a:r>
              <a:rPr lang="en-US" dirty="0"/>
              <a:t>and </a:t>
            </a:r>
            <a:r>
              <a:rPr lang="en-US" i="1" dirty="0"/>
              <a:t>Journal of Palliative Medicine</a:t>
            </a:r>
          </a:p>
          <a:p>
            <a:pPr marL="171450" indent="-171450">
              <a:buFont typeface="Arial" panose="020B0604020202020204" pitchFamily="34" charset="0"/>
              <a:buChar char="•"/>
            </a:pPr>
            <a:r>
              <a:rPr lang="en-US" dirty="0"/>
              <a:t>Press release - that was distributed to the media</a:t>
            </a:r>
          </a:p>
          <a:p>
            <a:pPr marL="171450" indent="-171450">
              <a:buFont typeface="Arial" panose="020B0604020202020204" pitchFamily="34" charset="0"/>
              <a:buChar char="•"/>
            </a:pPr>
            <a:r>
              <a:rPr lang="en-US" dirty="0"/>
              <a:t>FAQ document - that provides key information and messages about the 4</a:t>
            </a:r>
            <a:r>
              <a:rPr lang="en-US" baseline="30000" dirty="0"/>
              <a:t>th</a:t>
            </a:r>
            <a:r>
              <a:rPr lang="en-US" dirty="0"/>
              <a:t> edition</a:t>
            </a:r>
          </a:p>
          <a:p>
            <a:pPr marL="171450" indent="-171450">
              <a:buFont typeface="Arial" panose="020B0604020202020204" pitchFamily="34" charset="0"/>
              <a:buChar char="•"/>
            </a:pPr>
            <a:r>
              <a:rPr lang="en-US" dirty="0"/>
              <a:t>Blog post - authored by the NCP Steering Committee Co-Chairs: Drs Martha Twaddle and Betty Ferrell </a:t>
            </a:r>
          </a:p>
          <a:p>
            <a:pPr marL="171450" indent="-171450">
              <a:buFont typeface="Arial" panose="020B0604020202020204" pitchFamily="34" charset="0"/>
              <a:buChar char="•"/>
            </a:pPr>
            <a:r>
              <a:rPr lang="en-US" dirty="0"/>
              <a:t>Summary report of the NCP Stakeholder Strategic Directions Summit - that launched the development of the 4</a:t>
            </a:r>
            <a:r>
              <a:rPr lang="en-US" baseline="30000" dirty="0"/>
              <a:t>th</a:t>
            </a:r>
            <a:r>
              <a:rPr lang="en-US" dirty="0"/>
              <a:t> edition</a:t>
            </a:r>
          </a:p>
          <a:p>
            <a:pPr marL="171450" indent="-171450">
              <a:buFont typeface="Arial" panose="020B0604020202020204" pitchFamily="34" charset="0"/>
              <a:buChar char="•"/>
            </a:pPr>
            <a:r>
              <a:rPr lang="en-US" dirty="0"/>
              <a:t>And, more information about the National Consensus Project for Quality Palliative Care</a:t>
            </a:r>
          </a:p>
        </p:txBody>
      </p:sp>
      <p:sp>
        <p:nvSpPr>
          <p:cNvPr id="4" name="Slide Number Placeholder 3"/>
          <p:cNvSpPr>
            <a:spLocks noGrp="1"/>
          </p:cNvSpPr>
          <p:nvPr>
            <p:ph type="sldNum" sz="quarter" idx="5"/>
          </p:nvPr>
        </p:nvSpPr>
        <p:spPr/>
        <p:txBody>
          <a:bodyPr/>
          <a:lstStyle/>
          <a:p>
            <a:fld id="{83E2A337-F0E0-4C73-BF9E-BCA4B91EF4F7}" type="slidenum">
              <a:rPr lang="en-US" smtClean="0"/>
              <a:t>51</a:t>
            </a:fld>
            <a:endParaRPr lang="en-US"/>
          </a:p>
        </p:txBody>
      </p:sp>
    </p:spTree>
    <p:extLst>
      <p:ext uri="{BB962C8B-B14F-4D97-AF65-F5344CB8AC3E}">
        <p14:creationId xmlns:p14="http://schemas.microsoft.com/office/powerpoint/2010/main" val="1831912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visit the NCP website at the </a:t>
            </a:r>
            <a:r>
              <a:rPr lang="en-US" dirty="0" err="1"/>
              <a:t>url</a:t>
            </a:r>
            <a:r>
              <a:rPr lang="en-US" dirty="0"/>
              <a:t> noted on the slide and follow @</a:t>
            </a:r>
            <a:r>
              <a:rPr lang="en-US" dirty="0" err="1"/>
              <a:t>coalitionhpc</a:t>
            </a:r>
            <a:r>
              <a:rPr lang="en-US" dirty="0"/>
              <a:t> (#NCP Guidelines) on twitter for ongoing updates.  Specific questions can be emailed to info@nationalcoalitionhpc.org. </a:t>
            </a:r>
          </a:p>
        </p:txBody>
      </p:sp>
      <p:sp>
        <p:nvSpPr>
          <p:cNvPr id="4" name="Slide Number Placeholder 3"/>
          <p:cNvSpPr>
            <a:spLocks noGrp="1"/>
          </p:cNvSpPr>
          <p:nvPr>
            <p:ph type="sldNum" sz="quarter" idx="5"/>
          </p:nvPr>
        </p:nvSpPr>
        <p:spPr/>
        <p:txBody>
          <a:bodyPr/>
          <a:lstStyle/>
          <a:p>
            <a:fld id="{83E2A337-F0E0-4C73-BF9E-BCA4B91EF4F7}" type="slidenum">
              <a:rPr lang="en-US" smtClean="0"/>
              <a:t>52</a:t>
            </a:fld>
            <a:endParaRPr lang="en-US"/>
          </a:p>
        </p:txBody>
      </p:sp>
    </p:spTree>
    <p:extLst>
      <p:ext uri="{BB962C8B-B14F-4D97-AF65-F5344CB8AC3E}">
        <p14:creationId xmlns:p14="http://schemas.microsoft.com/office/powerpoint/2010/main" val="91142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definition of ‘Serious Illness’ that is used in the 4</a:t>
            </a:r>
            <a:r>
              <a:rPr lang="en-US" baseline="30000" dirty="0"/>
              <a:t>th</a:t>
            </a:r>
            <a:r>
              <a:rPr lang="en-US" dirty="0"/>
              <a:t> edition of the NCP Guidelines that was published by Drs. Kelly and </a:t>
            </a:r>
            <a:r>
              <a:rPr lang="en-US" dirty="0" err="1"/>
              <a:t>Bollens</a:t>
            </a:r>
            <a:r>
              <a:rPr lang="en-US" dirty="0"/>
              <a:t>-Lund.  </a:t>
            </a:r>
          </a:p>
        </p:txBody>
      </p:sp>
      <p:sp>
        <p:nvSpPr>
          <p:cNvPr id="4" name="Slide Number Placeholder 3"/>
          <p:cNvSpPr>
            <a:spLocks noGrp="1"/>
          </p:cNvSpPr>
          <p:nvPr>
            <p:ph type="sldNum" sz="quarter" idx="5"/>
          </p:nvPr>
        </p:nvSpPr>
        <p:spPr/>
        <p:txBody>
          <a:bodyPr/>
          <a:lstStyle/>
          <a:p>
            <a:fld id="{83E2A337-F0E0-4C73-BF9E-BCA4B91EF4F7}" type="slidenum">
              <a:rPr lang="en-US" smtClean="0"/>
              <a:t>6</a:t>
            </a:fld>
            <a:endParaRPr lang="en-US"/>
          </a:p>
        </p:txBody>
      </p:sp>
    </p:spTree>
    <p:extLst>
      <p:ext uri="{BB962C8B-B14F-4D97-AF65-F5344CB8AC3E}">
        <p14:creationId xmlns:p14="http://schemas.microsoft.com/office/powerpoint/2010/main" val="331027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One of the strategic outcomes of the National Stakeholder Summit that was held in June 2017 before the actual writing of the 4</a:t>
            </a:r>
            <a:r>
              <a:rPr lang="en-US" baseline="30000" dirty="0"/>
              <a:t>th</a:t>
            </a:r>
            <a:r>
              <a:rPr lang="en-US" dirty="0"/>
              <a:t> edition began, was the person-centric definition of community that was established.  “Community” in the context of the NCP Guidelines is defined by the person; however, needs can change based on the setting of care and other factors (e.g. in the ICU, home, etc.). It is also helpful to define community as a lens through which people’s needs can be assessed.  Community is person-centric and should not be “medicalized.”</a:t>
            </a:r>
          </a:p>
        </p:txBody>
      </p:sp>
      <p:sp>
        <p:nvSpPr>
          <p:cNvPr id="4" name="Slide Number Placeholder 3"/>
          <p:cNvSpPr>
            <a:spLocks noGrp="1"/>
          </p:cNvSpPr>
          <p:nvPr>
            <p:ph type="sldNum" sz="quarter" idx="5"/>
          </p:nvPr>
        </p:nvSpPr>
        <p:spPr/>
        <p:txBody>
          <a:bodyPr/>
          <a:lstStyle/>
          <a:p>
            <a:fld id="{83E2A337-F0E0-4C73-BF9E-BCA4B91EF4F7}" type="slidenum">
              <a:rPr lang="en-US" smtClean="0"/>
              <a:t>7</a:t>
            </a:fld>
            <a:endParaRPr lang="en-US"/>
          </a:p>
        </p:txBody>
      </p:sp>
    </p:spTree>
    <p:extLst>
      <p:ext uri="{BB962C8B-B14F-4D97-AF65-F5344CB8AC3E}">
        <p14:creationId xmlns:p14="http://schemas.microsoft.com/office/powerpoint/2010/main" val="326561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8</a:t>
            </a:fld>
            <a:endParaRPr lang="en-US"/>
          </a:p>
        </p:txBody>
      </p:sp>
    </p:spTree>
    <p:extLst>
      <p:ext uri="{BB962C8B-B14F-4D97-AF65-F5344CB8AC3E}">
        <p14:creationId xmlns:p14="http://schemas.microsoft.com/office/powerpoint/2010/main" val="328543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9</a:t>
            </a:fld>
            <a:endParaRPr lang="en-US"/>
          </a:p>
        </p:txBody>
      </p:sp>
    </p:spTree>
    <p:extLst>
      <p:ext uri="{BB962C8B-B14F-4D97-AF65-F5344CB8AC3E}">
        <p14:creationId xmlns:p14="http://schemas.microsoft.com/office/powerpoint/2010/main" val="116048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National Consensus Project for Quality Palliative Care (NCP) began in 2001 with a task force of five key national organizations and content experts.  The purpose of the NCP is to further define and underscore the value of palliative care, and improve upon the delivery of palliative care in the United States. The NCP expanded over that last decade to include more national organizations and stakeholders. Three prior editions of the NCP Guidelines were published in 2004, 2009, and 2013. The National Coalition for Hospice and Palliative Care serves as the organizational home of the NCP. </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10</a:t>
            </a:fld>
            <a:endParaRPr lang="en-US"/>
          </a:p>
        </p:txBody>
      </p:sp>
    </p:spTree>
    <p:extLst>
      <p:ext uri="{BB962C8B-B14F-4D97-AF65-F5344CB8AC3E}">
        <p14:creationId xmlns:p14="http://schemas.microsoft.com/office/powerpoint/2010/main" val="331040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a typeface="MS PGothic" panose="020B0600070205080204" pitchFamily="34" charset="-128"/>
                <a:cs typeface="Tahoma" panose="020B0604030504040204" pitchFamily="34" charset="0"/>
              </a:rPr>
              <a:t>The 4</a:t>
            </a:r>
            <a:r>
              <a:rPr lang="en-US" altLang="en-US" sz="1200" baseline="30000" dirty="0">
                <a:ea typeface="MS PGothic" panose="020B0600070205080204" pitchFamily="34" charset="-128"/>
                <a:cs typeface="Tahoma" panose="020B0604030504040204" pitchFamily="34" charset="0"/>
              </a:rPr>
              <a:t>th</a:t>
            </a:r>
            <a:r>
              <a:rPr lang="en-US" altLang="en-US" sz="1200" dirty="0">
                <a:ea typeface="MS PGothic" panose="020B0600070205080204" pitchFamily="34" charset="-128"/>
                <a:cs typeface="Tahoma" panose="020B0604030504040204" pitchFamily="34" charset="0"/>
              </a:rPr>
              <a:t> edition of the NCP Guidelines was greatly expanded to improve access to quality palliative care for </a:t>
            </a:r>
            <a:r>
              <a:rPr lang="en-US" altLang="en-US" sz="1200" u="sng" dirty="0">
                <a:ea typeface="MS PGothic" panose="020B0600070205080204" pitchFamily="34" charset="-128"/>
                <a:cs typeface="Tahoma" panose="020B0604030504040204" pitchFamily="34" charset="0"/>
              </a:rPr>
              <a:t>all people with serious illness</a:t>
            </a:r>
            <a:r>
              <a:rPr lang="en-US" altLang="en-US" sz="1200" dirty="0">
                <a:ea typeface="MS PGothic" panose="020B0600070205080204" pitchFamily="34" charset="-128"/>
                <a:cs typeface="Tahoma" panose="020B0604030504040204" pitchFamily="34" charset="0"/>
              </a:rPr>
              <a:t>, regardless of setting, diagnosis, prognosis, or age.  This edition is for all clinicians who care for seriously ill patients, and not just for palliative care specialists.  The 4</a:t>
            </a:r>
            <a:r>
              <a:rPr lang="en-US" altLang="en-US" sz="1200" baseline="30000" dirty="0">
                <a:ea typeface="MS PGothic" panose="020B0600070205080204" pitchFamily="34" charset="-128"/>
                <a:cs typeface="Tahoma" panose="020B0604030504040204" pitchFamily="34" charset="0"/>
              </a:rPr>
              <a:t>th</a:t>
            </a:r>
            <a:r>
              <a:rPr lang="en-US" altLang="en-US" sz="1200" dirty="0">
                <a:ea typeface="MS PGothic" panose="020B0600070205080204" pitchFamily="34" charset="-128"/>
                <a:cs typeface="Tahoma" panose="020B0604030504040204" pitchFamily="34" charset="0"/>
              </a:rPr>
              <a:t> edition provides the essential elements of what all clinicians (specialists and primary care) can do to provide quality palliative care.  The development and dissemination of this edition was f</a:t>
            </a:r>
            <a:r>
              <a:rPr lang="en-US" sz="1200" dirty="0">
                <a:ea typeface="ＭＳ Ｐゴシック" charset="-128"/>
                <a:cs typeface="Tahoma"/>
              </a:rPr>
              <a:t>unded by the Gordon and Betty Moore Foundation and published by the National Coalition for Hospice and Palliative Care. The leadership for the 4</a:t>
            </a:r>
            <a:r>
              <a:rPr lang="en-US" sz="1200" baseline="30000" dirty="0">
                <a:ea typeface="ＭＳ Ｐゴシック" charset="-128"/>
                <a:cs typeface="Tahoma"/>
              </a:rPr>
              <a:t>th</a:t>
            </a:r>
            <a:r>
              <a:rPr lang="en-US" sz="1200" dirty="0">
                <a:ea typeface="ＭＳ Ｐゴシック" charset="-128"/>
                <a:cs typeface="Tahoma"/>
              </a:rPr>
              <a:t> edition consisted of 16 national organizations in addition to the Coalition staff and the NCP writer/editor.  </a:t>
            </a:r>
          </a:p>
          <a:p>
            <a:endParaRPr lang="en-US" dirty="0"/>
          </a:p>
        </p:txBody>
      </p:sp>
      <p:sp>
        <p:nvSpPr>
          <p:cNvPr id="4" name="Slide Number Placeholder 3"/>
          <p:cNvSpPr>
            <a:spLocks noGrp="1"/>
          </p:cNvSpPr>
          <p:nvPr>
            <p:ph type="sldNum" sz="quarter" idx="5"/>
          </p:nvPr>
        </p:nvSpPr>
        <p:spPr/>
        <p:txBody>
          <a:bodyPr/>
          <a:lstStyle/>
          <a:p>
            <a:fld id="{83E2A337-F0E0-4C73-BF9E-BCA4B91EF4F7}" type="slidenum">
              <a:rPr lang="en-US" smtClean="0"/>
              <a:t>11</a:t>
            </a:fld>
            <a:endParaRPr lang="en-US"/>
          </a:p>
        </p:txBody>
      </p:sp>
    </p:spTree>
    <p:extLst>
      <p:ext uri="{BB962C8B-B14F-4D97-AF65-F5344CB8AC3E}">
        <p14:creationId xmlns:p14="http://schemas.microsoft.com/office/powerpoint/2010/main" val="81172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35D7-4A27-4315-A6E4-CFB5469D2B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EA6ABC-6DA5-4E18-A19F-CB2AA0DFF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E4D47-85C5-4B9E-A6CC-146597777981}"/>
              </a:ext>
            </a:extLst>
          </p:cNvPr>
          <p:cNvSpPr>
            <a:spLocks noGrp="1"/>
          </p:cNvSpPr>
          <p:nvPr>
            <p:ph type="dt" sz="half" idx="10"/>
          </p:nvPr>
        </p:nvSpPr>
        <p:spPr/>
        <p:txBody>
          <a:bodyPr/>
          <a:lstStyle/>
          <a:p>
            <a:fld id="{B6C52BA0-C342-42DE-AC7E-75E9DD9E0BE3}" type="datetimeFigureOut">
              <a:rPr lang="en-US" smtClean="0"/>
              <a:t>5/17/2019</a:t>
            </a:fld>
            <a:endParaRPr lang="en-US"/>
          </a:p>
        </p:txBody>
      </p:sp>
      <p:sp>
        <p:nvSpPr>
          <p:cNvPr id="5" name="Footer Placeholder 4">
            <a:extLst>
              <a:ext uri="{FF2B5EF4-FFF2-40B4-BE49-F238E27FC236}">
                <a16:creationId xmlns:a16="http://schemas.microsoft.com/office/drawing/2014/main" id="{ABAA450C-AB83-40E4-BB76-DFF6CDAD4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DBD3C-707A-4BD3-AC0B-3C18B88877CE}"/>
              </a:ext>
            </a:extLst>
          </p:cNvPr>
          <p:cNvSpPr>
            <a:spLocks noGrp="1"/>
          </p:cNvSpPr>
          <p:nvPr>
            <p:ph type="sldNum" sz="quarter" idx="12"/>
          </p:nvPr>
        </p:nvSpPr>
        <p:spPr/>
        <p:txBody>
          <a:bodyPr/>
          <a:lstStyle/>
          <a:p>
            <a:fld id="{5C3BF158-1FC4-46FE-A77B-DF6F270C3E69}" type="slidenum">
              <a:rPr lang="en-US" smtClean="0"/>
              <a:t>‹#›</a:t>
            </a:fld>
            <a:endParaRPr lang="en-US"/>
          </a:p>
        </p:txBody>
      </p:sp>
    </p:spTree>
    <p:extLst>
      <p:ext uri="{BB962C8B-B14F-4D97-AF65-F5344CB8AC3E}">
        <p14:creationId xmlns:p14="http://schemas.microsoft.com/office/powerpoint/2010/main" val="331553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A4D2-B179-41D7-B42E-0CC1E82AF1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87607F-EE58-4091-94B1-A6966A071F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5C4F91-422E-4596-9B7D-6B7944FDF98A}"/>
              </a:ext>
            </a:extLst>
          </p:cNvPr>
          <p:cNvSpPr>
            <a:spLocks noGrp="1"/>
          </p:cNvSpPr>
          <p:nvPr>
            <p:ph type="dt" sz="half" idx="10"/>
          </p:nvPr>
        </p:nvSpPr>
        <p:spPr/>
        <p:txBody>
          <a:bodyPr/>
          <a:lstStyle/>
          <a:p>
            <a:fld id="{B6C52BA0-C342-42DE-AC7E-75E9DD9E0BE3}" type="datetimeFigureOut">
              <a:rPr lang="en-US" smtClean="0"/>
              <a:t>5/17/2019</a:t>
            </a:fld>
            <a:endParaRPr lang="en-US"/>
          </a:p>
        </p:txBody>
      </p:sp>
      <p:sp>
        <p:nvSpPr>
          <p:cNvPr id="5" name="Footer Placeholder 4">
            <a:extLst>
              <a:ext uri="{FF2B5EF4-FFF2-40B4-BE49-F238E27FC236}">
                <a16:creationId xmlns:a16="http://schemas.microsoft.com/office/drawing/2014/main" id="{B6F7832F-9375-4A8B-95BF-A3CBED51A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14920-1762-4229-B495-267103B28570}"/>
              </a:ext>
            </a:extLst>
          </p:cNvPr>
          <p:cNvSpPr>
            <a:spLocks noGrp="1"/>
          </p:cNvSpPr>
          <p:nvPr>
            <p:ph type="sldNum" sz="quarter" idx="12"/>
          </p:nvPr>
        </p:nvSpPr>
        <p:spPr/>
        <p:txBody>
          <a:bodyPr/>
          <a:lstStyle/>
          <a:p>
            <a:fld id="{5C3BF158-1FC4-46FE-A77B-DF6F270C3E69}" type="slidenum">
              <a:rPr lang="en-US" smtClean="0"/>
              <a:t>‹#›</a:t>
            </a:fld>
            <a:endParaRPr lang="en-US"/>
          </a:p>
        </p:txBody>
      </p:sp>
    </p:spTree>
    <p:extLst>
      <p:ext uri="{BB962C8B-B14F-4D97-AF65-F5344CB8AC3E}">
        <p14:creationId xmlns:p14="http://schemas.microsoft.com/office/powerpoint/2010/main" val="426209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46D7F-52D9-4E19-BB7C-C9851B836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337392-F3B8-4C0D-92E9-3BE47F192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E7218-437D-4C4F-B6F8-CE0AA230AACB}"/>
              </a:ext>
            </a:extLst>
          </p:cNvPr>
          <p:cNvSpPr>
            <a:spLocks noGrp="1"/>
          </p:cNvSpPr>
          <p:nvPr>
            <p:ph type="dt" sz="half" idx="10"/>
          </p:nvPr>
        </p:nvSpPr>
        <p:spPr/>
        <p:txBody>
          <a:bodyPr/>
          <a:lstStyle/>
          <a:p>
            <a:fld id="{B6C52BA0-C342-42DE-AC7E-75E9DD9E0BE3}" type="datetimeFigureOut">
              <a:rPr lang="en-US" smtClean="0"/>
              <a:t>5/17/2019</a:t>
            </a:fld>
            <a:endParaRPr lang="en-US"/>
          </a:p>
        </p:txBody>
      </p:sp>
      <p:sp>
        <p:nvSpPr>
          <p:cNvPr id="5" name="Footer Placeholder 4">
            <a:extLst>
              <a:ext uri="{FF2B5EF4-FFF2-40B4-BE49-F238E27FC236}">
                <a16:creationId xmlns:a16="http://schemas.microsoft.com/office/drawing/2014/main" id="{56379073-247B-452B-972F-C0792D857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E675C-C859-48C8-BA2F-CB62CD2E2857}"/>
              </a:ext>
            </a:extLst>
          </p:cNvPr>
          <p:cNvSpPr>
            <a:spLocks noGrp="1"/>
          </p:cNvSpPr>
          <p:nvPr>
            <p:ph type="sldNum" sz="quarter" idx="12"/>
          </p:nvPr>
        </p:nvSpPr>
        <p:spPr/>
        <p:txBody>
          <a:bodyPr/>
          <a:lstStyle/>
          <a:p>
            <a:fld id="{5C3BF158-1FC4-46FE-A77B-DF6F270C3E69}" type="slidenum">
              <a:rPr lang="en-US" smtClean="0"/>
              <a:t>‹#›</a:t>
            </a:fld>
            <a:endParaRPr lang="en-US"/>
          </a:p>
        </p:txBody>
      </p:sp>
    </p:spTree>
    <p:extLst>
      <p:ext uri="{BB962C8B-B14F-4D97-AF65-F5344CB8AC3E}">
        <p14:creationId xmlns:p14="http://schemas.microsoft.com/office/powerpoint/2010/main" val="429010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18E2-4177-421F-8ED0-9FF99FF285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DE98E-290E-43B7-BF59-18B749041C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8441E-83D5-4BE6-94FF-50AAD3FE7401}"/>
              </a:ext>
            </a:extLst>
          </p:cNvPr>
          <p:cNvSpPr>
            <a:spLocks noGrp="1"/>
          </p:cNvSpPr>
          <p:nvPr>
            <p:ph type="dt" sz="half" idx="10"/>
          </p:nvPr>
        </p:nvSpPr>
        <p:spPr/>
        <p:txBody>
          <a:bodyPr/>
          <a:lstStyle/>
          <a:p>
            <a:fld id="{B6C52BA0-C342-42DE-AC7E-75E9DD9E0BE3}" type="datetimeFigureOut">
              <a:rPr lang="en-US" smtClean="0"/>
              <a:t>5/17/2019</a:t>
            </a:fld>
            <a:endParaRPr lang="en-US"/>
          </a:p>
        </p:txBody>
      </p:sp>
      <p:sp>
        <p:nvSpPr>
          <p:cNvPr id="5" name="Footer Placeholder 4">
            <a:extLst>
              <a:ext uri="{FF2B5EF4-FFF2-40B4-BE49-F238E27FC236}">
                <a16:creationId xmlns:a16="http://schemas.microsoft.com/office/drawing/2014/main" id="{3D55A57F-5C25-4C2A-9E5C-6A13B048A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483E4-0532-4685-BD76-C2ADCFCA804D}"/>
              </a:ext>
            </a:extLst>
          </p:cNvPr>
          <p:cNvSpPr>
            <a:spLocks noGrp="1"/>
          </p:cNvSpPr>
          <p:nvPr>
            <p:ph type="sldNum" sz="quarter" idx="12"/>
          </p:nvPr>
        </p:nvSpPr>
        <p:spPr/>
        <p:txBody>
          <a:bodyPr/>
          <a:lstStyle/>
          <a:p>
            <a:fld id="{5C3BF158-1FC4-46FE-A77B-DF6F270C3E69}" type="slidenum">
              <a:rPr lang="en-US" smtClean="0"/>
              <a:t>‹#›</a:t>
            </a:fld>
            <a:endParaRPr lang="en-US"/>
          </a:p>
        </p:txBody>
      </p:sp>
    </p:spTree>
    <p:extLst>
      <p:ext uri="{BB962C8B-B14F-4D97-AF65-F5344CB8AC3E}">
        <p14:creationId xmlns:p14="http://schemas.microsoft.com/office/powerpoint/2010/main" val="268771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77B0-DEE4-4DFD-BD2F-88D9832AF3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58A09F-863E-45B3-9DE9-69D3F8D5B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36A8DE-9B66-4BDB-ADE4-4F3901894974}"/>
              </a:ext>
            </a:extLst>
          </p:cNvPr>
          <p:cNvSpPr>
            <a:spLocks noGrp="1"/>
          </p:cNvSpPr>
          <p:nvPr>
            <p:ph type="dt" sz="half" idx="10"/>
          </p:nvPr>
        </p:nvSpPr>
        <p:spPr/>
        <p:txBody>
          <a:bodyPr/>
          <a:lstStyle/>
          <a:p>
            <a:fld id="{B6C52BA0-C342-42DE-AC7E-75E9DD9E0BE3}" type="datetimeFigureOut">
              <a:rPr lang="en-US" smtClean="0"/>
              <a:t>5/17/2019</a:t>
            </a:fld>
            <a:endParaRPr lang="en-US"/>
          </a:p>
        </p:txBody>
      </p:sp>
      <p:sp>
        <p:nvSpPr>
          <p:cNvPr id="5" name="Footer Placeholder 4">
            <a:extLst>
              <a:ext uri="{FF2B5EF4-FFF2-40B4-BE49-F238E27FC236}">
                <a16:creationId xmlns:a16="http://schemas.microsoft.com/office/drawing/2014/main" id="{B910DD1B-1F19-4D60-8E25-5D495FDA7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684D3-C570-4480-B670-51FB167652AA}"/>
              </a:ext>
            </a:extLst>
          </p:cNvPr>
          <p:cNvSpPr>
            <a:spLocks noGrp="1"/>
          </p:cNvSpPr>
          <p:nvPr>
            <p:ph type="sldNum" sz="quarter" idx="12"/>
          </p:nvPr>
        </p:nvSpPr>
        <p:spPr/>
        <p:txBody>
          <a:bodyPr/>
          <a:lstStyle/>
          <a:p>
            <a:fld id="{5C3BF158-1FC4-46FE-A77B-DF6F270C3E69}" type="slidenum">
              <a:rPr lang="en-US" smtClean="0"/>
              <a:t>‹#›</a:t>
            </a:fld>
            <a:endParaRPr lang="en-US"/>
          </a:p>
        </p:txBody>
      </p:sp>
    </p:spTree>
    <p:extLst>
      <p:ext uri="{BB962C8B-B14F-4D97-AF65-F5344CB8AC3E}">
        <p14:creationId xmlns:p14="http://schemas.microsoft.com/office/powerpoint/2010/main" val="395124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9453-91C6-495A-AC7D-2F118CE1EB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85FD43-7E1A-4119-8FEA-C8B8099AE4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971A8-C3CC-4E50-94D9-D6CB60CA8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5698A5-AC1B-489C-8023-EF81053996BA}"/>
              </a:ext>
            </a:extLst>
          </p:cNvPr>
          <p:cNvSpPr>
            <a:spLocks noGrp="1"/>
          </p:cNvSpPr>
          <p:nvPr>
            <p:ph type="dt" sz="half" idx="10"/>
          </p:nvPr>
        </p:nvSpPr>
        <p:spPr/>
        <p:txBody>
          <a:bodyPr/>
          <a:lstStyle/>
          <a:p>
            <a:fld id="{B6C52BA0-C342-42DE-AC7E-75E9DD9E0BE3}" type="datetimeFigureOut">
              <a:rPr lang="en-US" smtClean="0"/>
              <a:t>5/17/2019</a:t>
            </a:fld>
            <a:endParaRPr lang="en-US"/>
          </a:p>
        </p:txBody>
      </p:sp>
      <p:sp>
        <p:nvSpPr>
          <p:cNvPr id="6" name="Footer Placeholder 5">
            <a:extLst>
              <a:ext uri="{FF2B5EF4-FFF2-40B4-BE49-F238E27FC236}">
                <a16:creationId xmlns:a16="http://schemas.microsoft.com/office/drawing/2014/main" id="{AFA79611-1C1E-4842-99FA-3A7776024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896AD-A5AF-4FDE-9381-899774192EE2}"/>
              </a:ext>
            </a:extLst>
          </p:cNvPr>
          <p:cNvSpPr>
            <a:spLocks noGrp="1"/>
          </p:cNvSpPr>
          <p:nvPr>
            <p:ph type="sldNum" sz="quarter" idx="12"/>
          </p:nvPr>
        </p:nvSpPr>
        <p:spPr/>
        <p:txBody>
          <a:bodyPr/>
          <a:lstStyle/>
          <a:p>
            <a:fld id="{5C3BF158-1FC4-46FE-A77B-DF6F270C3E69}" type="slidenum">
              <a:rPr lang="en-US" smtClean="0"/>
              <a:t>‹#›</a:t>
            </a:fld>
            <a:endParaRPr lang="en-US"/>
          </a:p>
        </p:txBody>
      </p:sp>
    </p:spTree>
    <p:extLst>
      <p:ext uri="{BB962C8B-B14F-4D97-AF65-F5344CB8AC3E}">
        <p14:creationId xmlns:p14="http://schemas.microsoft.com/office/powerpoint/2010/main" val="138922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B6BC-8E02-4EC8-BB99-562671E398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43D324-745B-4D1E-A073-2F10D3B6C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E7F7AE-8692-4134-BBB5-158C01FED6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74BFE3-221D-4601-9AC9-0097673CAA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BB46B-F298-4F40-86A9-084C579476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F25331-A971-4635-A3E1-573EA617C2C1}"/>
              </a:ext>
            </a:extLst>
          </p:cNvPr>
          <p:cNvSpPr>
            <a:spLocks noGrp="1"/>
          </p:cNvSpPr>
          <p:nvPr>
            <p:ph type="dt" sz="half" idx="10"/>
          </p:nvPr>
        </p:nvSpPr>
        <p:spPr/>
        <p:txBody>
          <a:bodyPr/>
          <a:lstStyle/>
          <a:p>
            <a:fld id="{B6C52BA0-C342-42DE-AC7E-75E9DD9E0BE3}" type="datetimeFigureOut">
              <a:rPr lang="en-US" smtClean="0"/>
              <a:t>5/17/2019</a:t>
            </a:fld>
            <a:endParaRPr lang="en-US"/>
          </a:p>
        </p:txBody>
      </p:sp>
      <p:sp>
        <p:nvSpPr>
          <p:cNvPr id="8" name="Footer Placeholder 7">
            <a:extLst>
              <a:ext uri="{FF2B5EF4-FFF2-40B4-BE49-F238E27FC236}">
                <a16:creationId xmlns:a16="http://schemas.microsoft.com/office/drawing/2014/main" id="{0D7B3604-F559-41A8-B527-27D6CDECAB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7931A9-151D-4F07-8678-EF4B2D76F80F}"/>
              </a:ext>
            </a:extLst>
          </p:cNvPr>
          <p:cNvSpPr>
            <a:spLocks noGrp="1"/>
          </p:cNvSpPr>
          <p:nvPr>
            <p:ph type="sldNum" sz="quarter" idx="12"/>
          </p:nvPr>
        </p:nvSpPr>
        <p:spPr/>
        <p:txBody>
          <a:bodyPr/>
          <a:lstStyle/>
          <a:p>
            <a:fld id="{5C3BF158-1FC4-46FE-A77B-DF6F270C3E69}" type="slidenum">
              <a:rPr lang="en-US" smtClean="0"/>
              <a:t>‹#›</a:t>
            </a:fld>
            <a:endParaRPr lang="en-US"/>
          </a:p>
        </p:txBody>
      </p:sp>
    </p:spTree>
    <p:extLst>
      <p:ext uri="{BB962C8B-B14F-4D97-AF65-F5344CB8AC3E}">
        <p14:creationId xmlns:p14="http://schemas.microsoft.com/office/powerpoint/2010/main" val="400345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B71D-94E7-402E-9166-3DD8F95FC5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CCD2F9-71DC-44F2-A487-7B776DDA3C02}"/>
              </a:ext>
            </a:extLst>
          </p:cNvPr>
          <p:cNvSpPr>
            <a:spLocks noGrp="1"/>
          </p:cNvSpPr>
          <p:nvPr>
            <p:ph type="dt" sz="half" idx="10"/>
          </p:nvPr>
        </p:nvSpPr>
        <p:spPr/>
        <p:txBody>
          <a:bodyPr/>
          <a:lstStyle/>
          <a:p>
            <a:fld id="{B6C52BA0-C342-42DE-AC7E-75E9DD9E0BE3}" type="datetimeFigureOut">
              <a:rPr lang="en-US" smtClean="0"/>
              <a:t>5/17/2019</a:t>
            </a:fld>
            <a:endParaRPr lang="en-US"/>
          </a:p>
        </p:txBody>
      </p:sp>
      <p:sp>
        <p:nvSpPr>
          <p:cNvPr id="4" name="Footer Placeholder 3">
            <a:extLst>
              <a:ext uri="{FF2B5EF4-FFF2-40B4-BE49-F238E27FC236}">
                <a16:creationId xmlns:a16="http://schemas.microsoft.com/office/drawing/2014/main" id="{7DA75D95-B115-4EEE-B5B4-ED0E1533DA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3A0CC9-F8D6-471B-B6E9-2F6E77BD90EF}"/>
              </a:ext>
            </a:extLst>
          </p:cNvPr>
          <p:cNvSpPr>
            <a:spLocks noGrp="1"/>
          </p:cNvSpPr>
          <p:nvPr>
            <p:ph type="sldNum" sz="quarter" idx="12"/>
          </p:nvPr>
        </p:nvSpPr>
        <p:spPr/>
        <p:txBody>
          <a:bodyPr/>
          <a:lstStyle/>
          <a:p>
            <a:fld id="{5C3BF158-1FC4-46FE-A77B-DF6F270C3E69}" type="slidenum">
              <a:rPr lang="en-US" smtClean="0"/>
              <a:t>‹#›</a:t>
            </a:fld>
            <a:endParaRPr lang="en-US"/>
          </a:p>
        </p:txBody>
      </p:sp>
    </p:spTree>
    <p:extLst>
      <p:ext uri="{BB962C8B-B14F-4D97-AF65-F5344CB8AC3E}">
        <p14:creationId xmlns:p14="http://schemas.microsoft.com/office/powerpoint/2010/main" val="396144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09F0B6-57DB-4B5A-8D4E-9B88FDC9B89C}"/>
              </a:ext>
            </a:extLst>
          </p:cNvPr>
          <p:cNvSpPr>
            <a:spLocks noGrp="1"/>
          </p:cNvSpPr>
          <p:nvPr>
            <p:ph type="dt" sz="half" idx="10"/>
          </p:nvPr>
        </p:nvSpPr>
        <p:spPr/>
        <p:txBody>
          <a:bodyPr/>
          <a:lstStyle/>
          <a:p>
            <a:fld id="{B6C52BA0-C342-42DE-AC7E-75E9DD9E0BE3}" type="datetimeFigureOut">
              <a:rPr lang="en-US" smtClean="0"/>
              <a:t>5/17/2019</a:t>
            </a:fld>
            <a:endParaRPr lang="en-US"/>
          </a:p>
        </p:txBody>
      </p:sp>
      <p:sp>
        <p:nvSpPr>
          <p:cNvPr id="3" name="Footer Placeholder 2">
            <a:extLst>
              <a:ext uri="{FF2B5EF4-FFF2-40B4-BE49-F238E27FC236}">
                <a16:creationId xmlns:a16="http://schemas.microsoft.com/office/drawing/2014/main" id="{E8DC2039-C364-4E4C-A16F-E63ACA8603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441148-A6C1-4E97-923B-C2B580017B6B}"/>
              </a:ext>
            </a:extLst>
          </p:cNvPr>
          <p:cNvSpPr>
            <a:spLocks noGrp="1"/>
          </p:cNvSpPr>
          <p:nvPr>
            <p:ph type="sldNum" sz="quarter" idx="12"/>
          </p:nvPr>
        </p:nvSpPr>
        <p:spPr/>
        <p:txBody>
          <a:bodyPr/>
          <a:lstStyle/>
          <a:p>
            <a:fld id="{5C3BF158-1FC4-46FE-A77B-DF6F270C3E69}" type="slidenum">
              <a:rPr lang="en-US" smtClean="0"/>
              <a:t>‹#›</a:t>
            </a:fld>
            <a:endParaRPr lang="en-US"/>
          </a:p>
        </p:txBody>
      </p:sp>
    </p:spTree>
    <p:extLst>
      <p:ext uri="{BB962C8B-B14F-4D97-AF65-F5344CB8AC3E}">
        <p14:creationId xmlns:p14="http://schemas.microsoft.com/office/powerpoint/2010/main" val="50143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6802-0095-4D43-A7D1-AF772A002D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1F680D-EB7D-45D3-BA85-38B6E24406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869995-0C92-4953-9F60-B4A5678BF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C06758-1DD6-484C-92BB-E66E06540AFD}"/>
              </a:ext>
            </a:extLst>
          </p:cNvPr>
          <p:cNvSpPr>
            <a:spLocks noGrp="1"/>
          </p:cNvSpPr>
          <p:nvPr>
            <p:ph type="dt" sz="half" idx="10"/>
          </p:nvPr>
        </p:nvSpPr>
        <p:spPr/>
        <p:txBody>
          <a:bodyPr/>
          <a:lstStyle/>
          <a:p>
            <a:fld id="{B6C52BA0-C342-42DE-AC7E-75E9DD9E0BE3}" type="datetimeFigureOut">
              <a:rPr lang="en-US" smtClean="0"/>
              <a:t>5/17/2019</a:t>
            </a:fld>
            <a:endParaRPr lang="en-US"/>
          </a:p>
        </p:txBody>
      </p:sp>
      <p:sp>
        <p:nvSpPr>
          <p:cNvPr id="6" name="Footer Placeholder 5">
            <a:extLst>
              <a:ext uri="{FF2B5EF4-FFF2-40B4-BE49-F238E27FC236}">
                <a16:creationId xmlns:a16="http://schemas.microsoft.com/office/drawing/2014/main" id="{D00AC951-E643-4C04-ABCC-DB68155F4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3386C-BD6A-45E3-B511-041EE5363B68}"/>
              </a:ext>
            </a:extLst>
          </p:cNvPr>
          <p:cNvSpPr>
            <a:spLocks noGrp="1"/>
          </p:cNvSpPr>
          <p:nvPr>
            <p:ph type="sldNum" sz="quarter" idx="12"/>
          </p:nvPr>
        </p:nvSpPr>
        <p:spPr/>
        <p:txBody>
          <a:bodyPr/>
          <a:lstStyle/>
          <a:p>
            <a:fld id="{5C3BF158-1FC4-46FE-A77B-DF6F270C3E69}" type="slidenum">
              <a:rPr lang="en-US" smtClean="0"/>
              <a:t>‹#›</a:t>
            </a:fld>
            <a:endParaRPr lang="en-US"/>
          </a:p>
        </p:txBody>
      </p:sp>
    </p:spTree>
    <p:extLst>
      <p:ext uri="{BB962C8B-B14F-4D97-AF65-F5344CB8AC3E}">
        <p14:creationId xmlns:p14="http://schemas.microsoft.com/office/powerpoint/2010/main" val="113273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0B03-7D21-407B-9B92-730FC805D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B47E49-8C05-4B89-9DF0-89A31CC84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73C063-68E9-450B-AF07-B2AACA56F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A4B46F-92A5-4E5B-8A4A-397328E0F271}"/>
              </a:ext>
            </a:extLst>
          </p:cNvPr>
          <p:cNvSpPr>
            <a:spLocks noGrp="1"/>
          </p:cNvSpPr>
          <p:nvPr>
            <p:ph type="dt" sz="half" idx="10"/>
          </p:nvPr>
        </p:nvSpPr>
        <p:spPr/>
        <p:txBody>
          <a:bodyPr/>
          <a:lstStyle/>
          <a:p>
            <a:fld id="{B6C52BA0-C342-42DE-AC7E-75E9DD9E0BE3}" type="datetimeFigureOut">
              <a:rPr lang="en-US" smtClean="0"/>
              <a:t>5/17/2019</a:t>
            </a:fld>
            <a:endParaRPr lang="en-US"/>
          </a:p>
        </p:txBody>
      </p:sp>
      <p:sp>
        <p:nvSpPr>
          <p:cNvPr id="6" name="Footer Placeholder 5">
            <a:extLst>
              <a:ext uri="{FF2B5EF4-FFF2-40B4-BE49-F238E27FC236}">
                <a16:creationId xmlns:a16="http://schemas.microsoft.com/office/drawing/2014/main" id="{5EA7A30D-AA1D-4ED5-93F8-2CAFB3752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339081-5375-4BD7-8F76-1356F3DDE3F5}"/>
              </a:ext>
            </a:extLst>
          </p:cNvPr>
          <p:cNvSpPr>
            <a:spLocks noGrp="1"/>
          </p:cNvSpPr>
          <p:nvPr>
            <p:ph type="sldNum" sz="quarter" idx="12"/>
          </p:nvPr>
        </p:nvSpPr>
        <p:spPr/>
        <p:txBody>
          <a:bodyPr/>
          <a:lstStyle/>
          <a:p>
            <a:fld id="{5C3BF158-1FC4-46FE-A77B-DF6F270C3E69}" type="slidenum">
              <a:rPr lang="en-US" smtClean="0"/>
              <a:t>‹#›</a:t>
            </a:fld>
            <a:endParaRPr lang="en-US"/>
          </a:p>
        </p:txBody>
      </p:sp>
    </p:spTree>
    <p:extLst>
      <p:ext uri="{BB962C8B-B14F-4D97-AF65-F5344CB8AC3E}">
        <p14:creationId xmlns:p14="http://schemas.microsoft.com/office/powerpoint/2010/main" val="301587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16EAF7-4357-494F-A4DA-AB1F634E5C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9ED371-00C9-4886-AA13-5C122B4EA8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99B55-EEE8-4094-8F50-03B01CD10E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52BA0-C342-42DE-AC7E-75E9DD9E0BE3}" type="datetimeFigureOut">
              <a:rPr lang="en-US" smtClean="0"/>
              <a:t>5/17/2019</a:t>
            </a:fld>
            <a:endParaRPr lang="en-US"/>
          </a:p>
        </p:txBody>
      </p:sp>
      <p:sp>
        <p:nvSpPr>
          <p:cNvPr id="5" name="Footer Placeholder 4">
            <a:extLst>
              <a:ext uri="{FF2B5EF4-FFF2-40B4-BE49-F238E27FC236}">
                <a16:creationId xmlns:a16="http://schemas.microsoft.com/office/drawing/2014/main" id="{E5F1F550-DF6F-4771-B9F4-74DF9C104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DC34CD-7043-40E3-A83A-F6867FCEC2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BF158-1FC4-46FE-A77B-DF6F270C3E69}" type="slidenum">
              <a:rPr lang="en-US" smtClean="0"/>
              <a:t>‹#›</a:t>
            </a:fld>
            <a:endParaRPr lang="en-US"/>
          </a:p>
        </p:txBody>
      </p:sp>
    </p:spTree>
    <p:extLst>
      <p:ext uri="{BB962C8B-B14F-4D97-AF65-F5344CB8AC3E}">
        <p14:creationId xmlns:p14="http://schemas.microsoft.com/office/powerpoint/2010/main" val="600616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0.xml"/><Relationship Id="rId16"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ranoush/2111454638/"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emf"/></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0.emf"/></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43.xml.rels><?xml version="1.0" encoding="UTF-8" standalone="yes"?>
<Relationships xmlns="http://schemas.openxmlformats.org/package/2006/relationships"><Relationship Id="rId3" Type="http://schemas.openxmlformats.org/officeDocument/2006/relationships/hyperlink" Target="https://www.jpsmjournal.com/article/S0885-3924(18)30468-8/fulltext"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www.nationalcoalitionhpc.org/nc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nationalcoalitionhpc.org/ncp"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jpg"/></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54A0-2290-4CB8-94BE-3B69B133317F}"/>
              </a:ext>
            </a:extLst>
          </p:cNvPr>
          <p:cNvSpPr>
            <a:spLocks noGrp="1"/>
          </p:cNvSpPr>
          <p:nvPr>
            <p:ph type="ctrTitle"/>
          </p:nvPr>
        </p:nvSpPr>
        <p:spPr>
          <a:xfrm>
            <a:off x="1568254" y="2036763"/>
            <a:ext cx="9055493" cy="2271284"/>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5333" b="1" dirty="0">
                <a:cs typeface="Arial" panose="020B0604020202020204" pitchFamily="34" charset="0"/>
              </a:rPr>
              <a:t>Clinical Practice Guidelines for Quality Palliative Care,</a:t>
            </a:r>
            <a:br>
              <a:rPr lang="en-US" sz="5333" b="1" dirty="0">
                <a:cs typeface="Arial" panose="020B0604020202020204" pitchFamily="34" charset="0"/>
              </a:rPr>
            </a:br>
            <a:r>
              <a:rPr lang="en-US" sz="5333" b="1" dirty="0">
                <a:cs typeface="Arial" panose="020B0604020202020204" pitchFamily="34" charset="0"/>
              </a:rPr>
              <a:t>4</a:t>
            </a:r>
            <a:r>
              <a:rPr lang="en-US" sz="5333" b="1" baseline="30000" dirty="0">
                <a:cs typeface="Arial" panose="020B0604020202020204" pitchFamily="34" charset="0"/>
              </a:rPr>
              <a:t>th</a:t>
            </a:r>
            <a:r>
              <a:rPr lang="en-US" sz="5333" b="1" dirty="0">
                <a:cs typeface="Arial" panose="020B0604020202020204" pitchFamily="34" charset="0"/>
              </a:rPr>
              <a:t> edition: </a:t>
            </a:r>
            <a:r>
              <a:rPr lang="en-US" sz="5333" b="1" i="1" dirty="0">
                <a:solidFill>
                  <a:schemeClr val="accent1">
                    <a:lumMod val="50000"/>
                  </a:schemeClr>
                </a:solidFill>
                <a:cs typeface="Arial" panose="020B0604020202020204" pitchFamily="34" charset="0"/>
              </a:rPr>
              <a:t>Pediatric Highlights</a:t>
            </a:r>
          </a:p>
        </p:txBody>
      </p:sp>
      <p:sp>
        <p:nvSpPr>
          <p:cNvPr id="3" name="Subtitle 2">
            <a:extLst>
              <a:ext uri="{FF2B5EF4-FFF2-40B4-BE49-F238E27FC236}">
                <a16:creationId xmlns:a16="http://schemas.microsoft.com/office/drawing/2014/main" id="{741D5587-92A3-46EE-B59D-2DA826F75559}"/>
              </a:ext>
            </a:extLst>
          </p:cNvPr>
          <p:cNvSpPr>
            <a:spLocks noGrp="1"/>
          </p:cNvSpPr>
          <p:nvPr>
            <p:ph type="subTitle" idx="1"/>
          </p:nvPr>
        </p:nvSpPr>
        <p:spPr>
          <a:xfrm>
            <a:off x="1607820" y="4984370"/>
            <a:ext cx="9144000" cy="1171732"/>
          </a:xfrm>
        </p:spPr>
        <p:txBody>
          <a:bodyPr>
            <a:normAutofit/>
          </a:bodyPr>
          <a:lstStyle/>
          <a:p>
            <a:endParaRPr lang="en-US" sz="2133" dirty="0">
              <a:latin typeface="Calibri" panose="020F0502020204030204" pitchFamily="34" charset="0"/>
            </a:endParaRPr>
          </a:p>
        </p:txBody>
      </p:sp>
      <p:pic>
        <p:nvPicPr>
          <p:cNvPr id="5" name="Picture 4">
            <a:extLst>
              <a:ext uri="{FF2B5EF4-FFF2-40B4-BE49-F238E27FC236}">
                <a16:creationId xmlns:a16="http://schemas.microsoft.com/office/drawing/2014/main" id="{586AB42D-4005-4880-A038-DDEFD96A18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0246" y="381000"/>
            <a:ext cx="2566845" cy="1303115"/>
          </a:xfrm>
          <a:prstGeom prst="rect">
            <a:avLst/>
          </a:prstGeom>
        </p:spPr>
      </p:pic>
    </p:spTree>
    <p:extLst>
      <p:ext uri="{BB962C8B-B14F-4D97-AF65-F5344CB8AC3E}">
        <p14:creationId xmlns:p14="http://schemas.microsoft.com/office/powerpoint/2010/main" val="318062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8D9F-533A-4041-BB89-DA7CBED257DC}"/>
              </a:ext>
            </a:extLst>
          </p:cNvPr>
          <p:cNvSpPr>
            <a:spLocks noGrp="1"/>
          </p:cNvSpPr>
          <p:nvPr>
            <p:ph type="title"/>
          </p:nvPr>
        </p:nvSpPr>
        <p:spPr/>
        <p:txBody>
          <a:bodyPr/>
          <a:lstStyle/>
          <a:p>
            <a:r>
              <a:rPr lang="en-US" b="1" dirty="0"/>
              <a:t>National Consensus Project for Quality Palliative Care (NCP)</a:t>
            </a:r>
          </a:p>
        </p:txBody>
      </p:sp>
      <p:pic>
        <p:nvPicPr>
          <p:cNvPr id="7" name="Content Placeholder 6">
            <a:extLst>
              <a:ext uri="{FF2B5EF4-FFF2-40B4-BE49-F238E27FC236}">
                <a16:creationId xmlns:a16="http://schemas.microsoft.com/office/drawing/2014/main" id="{246A71A6-619F-41EC-AEC6-410F986AA30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73855" y="4628495"/>
            <a:ext cx="1772180" cy="899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a:extLst>
              <a:ext uri="{FF2B5EF4-FFF2-40B4-BE49-F238E27FC236}">
                <a16:creationId xmlns:a16="http://schemas.microsoft.com/office/drawing/2014/main" id="{EE7FE254-C5CB-4F2A-8BEA-4B3BC6E2DD88}"/>
              </a:ext>
            </a:extLst>
          </p:cNvPr>
          <p:cNvSpPr>
            <a:spLocks noGrp="1"/>
          </p:cNvSpPr>
          <p:nvPr>
            <p:ph sz="half" idx="2"/>
          </p:nvPr>
        </p:nvSpPr>
        <p:spPr>
          <a:xfrm>
            <a:off x="4593265" y="2091439"/>
            <a:ext cx="6760535" cy="4351338"/>
          </a:xfrm>
        </p:spPr>
        <p:txBody>
          <a:bodyPr>
            <a:normAutofit/>
          </a:bodyPr>
          <a:lstStyle/>
          <a:p>
            <a:pPr>
              <a:defRPr/>
            </a:pPr>
            <a:r>
              <a:rPr lang="en-US" dirty="0"/>
              <a:t>Began in 2001 to define and improve the delivery of palliative care </a:t>
            </a:r>
          </a:p>
          <a:p>
            <a:pPr>
              <a:defRPr/>
            </a:pPr>
            <a:r>
              <a:rPr lang="en-US" dirty="0"/>
              <a:t>Stakeholder involvement expanded over the last decade </a:t>
            </a:r>
          </a:p>
          <a:p>
            <a:pPr>
              <a:defRPr/>
            </a:pPr>
            <a:r>
              <a:rPr lang="en-US" dirty="0"/>
              <a:t>Three prior editions of the NCP Guidelines published: 2004, 2009, 2013</a:t>
            </a:r>
          </a:p>
          <a:p>
            <a:pPr>
              <a:defRPr/>
            </a:pPr>
            <a:r>
              <a:rPr lang="en-US" dirty="0"/>
              <a:t>National Coalition for Hospice and Palliative Care serves as organizational home of NCP</a:t>
            </a:r>
          </a:p>
          <a:p>
            <a:endParaRPr lang="en-US" dirty="0"/>
          </a:p>
        </p:txBody>
      </p:sp>
      <p:pic>
        <p:nvPicPr>
          <p:cNvPr id="4" name="Picture 3" descr="A close up of a logo&#10;&#10;Description generated with very high confidence">
            <a:extLst>
              <a:ext uri="{FF2B5EF4-FFF2-40B4-BE49-F238E27FC236}">
                <a16:creationId xmlns:a16="http://schemas.microsoft.com/office/drawing/2014/main" id="{DB8BC6A4-D3F5-4302-8E56-C0AF0C53C4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148" y="2133005"/>
            <a:ext cx="3029833" cy="962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Arrow: Up-Down 5">
            <a:extLst>
              <a:ext uri="{FF2B5EF4-FFF2-40B4-BE49-F238E27FC236}">
                <a16:creationId xmlns:a16="http://schemas.microsoft.com/office/drawing/2014/main" id="{2A319E4C-751C-4496-9710-9BECF645DCE7}"/>
              </a:ext>
            </a:extLst>
          </p:cNvPr>
          <p:cNvSpPr/>
          <p:nvPr/>
        </p:nvSpPr>
        <p:spPr>
          <a:xfrm>
            <a:off x="2519917" y="3470295"/>
            <a:ext cx="243908" cy="846846"/>
          </a:xfrm>
          <a:prstGeom prst="up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83390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A796-3481-4671-B492-3F70369E4C76}"/>
              </a:ext>
            </a:extLst>
          </p:cNvPr>
          <p:cNvSpPr>
            <a:spLocks noGrp="1"/>
          </p:cNvSpPr>
          <p:nvPr>
            <p:ph type="title"/>
          </p:nvPr>
        </p:nvSpPr>
        <p:spPr/>
        <p:txBody>
          <a:bodyPr>
            <a:normAutofit/>
          </a:bodyPr>
          <a:lstStyle/>
          <a:p>
            <a:r>
              <a:rPr lang="en-US" b="1" dirty="0"/>
              <a:t>The 4</a:t>
            </a:r>
            <a:r>
              <a:rPr lang="en-US" b="1" baseline="30000" dirty="0"/>
              <a:t>th</a:t>
            </a:r>
            <a:r>
              <a:rPr lang="en-US" b="1" dirty="0"/>
              <a:t> edition</a:t>
            </a:r>
          </a:p>
        </p:txBody>
      </p:sp>
      <p:sp>
        <p:nvSpPr>
          <p:cNvPr id="3" name="Content Placeholder 2">
            <a:extLst>
              <a:ext uri="{FF2B5EF4-FFF2-40B4-BE49-F238E27FC236}">
                <a16:creationId xmlns:a16="http://schemas.microsoft.com/office/drawing/2014/main" id="{28E428F2-0FB8-4C94-846E-77B843CC3944}"/>
              </a:ext>
            </a:extLst>
          </p:cNvPr>
          <p:cNvSpPr>
            <a:spLocks noGrp="1"/>
          </p:cNvSpPr>
          <p:nvPr>
            <p:ph idx="1"/>
          </p:nvPr>
        </p:nvSpPr>
        <p:spPr>
          <a:xfrm>
            <a:off x="957143" y="1761830"/>
            <a:ext cx="6198569" cy="4351338"/>
          </a:xfrm>
        </p:spPr>
        <p:txBody>
          <a:bodyPr>
            <a:normAutofit/>
          </a:bodyPr>
          <a:lstStyle/>
          <a:p>
            <a:r>
              <a:rPr lang="en-US" altLang="en-US" dirty="0">
                <a:ea typeface="MS PGothic" panose="020B0600070205080204" pitchFamily="34" charset="-128"/>
                <a:cs typeface="Tahoma" panose="020B0604030504040204" pitchFamily="34" charset="0"/>
              </a:rPr>
              <a:t>For </a:t>
            </a:r>
            <a:r>
              <a:rPr lang="en-US" altLang="en-US" u="sng" dirty="0">
                <a:ea typeface="MS PGothic" panose="020B0600070205080204" pitchFamily="34" charset="-128"/>
                <a:cs typeface="Tahoma" panose="020B0604030504040204" pitchFamily="34" charset="0"/>
              </a:rPr>
              <a:t>all people with serious illness</a:t>
            </a:r>
            <a:r>
              <a:rPr lang="en-US" altLang="en-US" dirty="0">
                <a:ea typeface="MS PGothic" panose="020B0600070205080204" pitchFamily="34" charset="-128"/>
                <a:cs typeface="Tahoma" panose="020B0604030504040204" pitchFamily="34" charset="0"/>
              </a:rPr>
              <a:t>, regardless of setting, diagnosis, prognosis, or age </a:t>
            </a:r>
          </a:p>
          <a:p>
            <a:pPr>
              <a:spcBef>
                <a:spcPts val="1200"/>
              </a:spcBef>
              <a:defRPr/>
            </a:pPr>
            <a:r>
              <a:rPr lang="en-US" dirty="0">
                <a:ea typeface="ＭＳ Ｐゴシック" charset="-128"/>
                <a:cs typeface="Tahoma"/>
              </a:rPr>
              <a:t>Funded by the Gordon and Betty Moore Foundation</a:t>
            </a:r>
          </a:p>
          <a:p>
            <a:pPr>
              <a:spcBef>
                <a:spcPts val="1200"/>
              </a:spcBef>
              <a:defRPr/>
            </a:pPr>
            <a:r>
              <a:rPr lang="en-US" dirty="0">
                <a:ea typeface="ＭＳ Ｐゴシック" charset="-128"/>
                <a:cs typeface="Tahoma"/>
              </a:rPr>
              <a:t>Published by the National Coalition for Hospice and Palliative Care</a:t>
            </a:r>
          </a:p>
          <a:p>
            <a:pPr>
              <a:spcBef>
                <a:spcPts val="1200"/>
              </a:spcBef>
              <a:defRPr/>
            </a:pPr>
            <a:r>
              <a:rPr lang="en-US" dirty="0">
                <a:ea typeface="ＭＳ Ｐゴシック" charset="-128"/>
                <a:cs typeface="Tahoma"/>
              </a:rPr>
              <a:t>NCP leadership consisted of 16 national organizations</a:t>
            </a:r>
            <a:endParaRPr lang="en-US" b="1" dirty="0">
              <a:ea typeface="ＭＳ Ｐゴシック" charset="-128"/>
              <a:cs typeface="Tahoma"/>
            </a:endParaRPr>
          </a:p>
          <a:p>
            <a:endParaRPr lang="en-US" sz="2400" dirty="0"/>
          </a:p>
        </p:txBody>
      </p:sp>
      <p:pic>
        <p:nvPicPr>
          <p:cNvPr id="7" name="Graphic 6">
            <a:extLst>
              <a:ext uri="{FF2B5EF4-FFF2-40B4-BE49-F238E27FC236}">
                <a16:creationId xmlns:a16="http://schemas.microsoft.com/office/drawing/2014/main" id="{5F7EB78B-9EDC-44B5-9831-31FCABD7E211}"/>
              </a:ext>
            </a:extLst>
          </p:cNvPr>
          <p:cNvPicPr>
            <a:picLocks noChangeAspect="1"/>
          </p:cNvPicPr>
          <p:nvPr/>
        </p:nvPicPr>
        <p:blipFill rotWithShape="1">
          <a:blip r:embed="rId3">
            <a:extLst>
              <a:ext uri="{28A0092B-C50C-407E-A947-70E740481C1C}">
                <a14:useLocalDpi xmlns:a14="http://schemas.microsoft.com/office/drawing/2010/main" val="0"/>
              </a:ext>
            </a:extLst>
          </a:blip>
          <a:srcRect r="-1" b="930"/>
          <a:stretch/>
        </p:blipFill>
        <p:spPr>
          <a:xfrm>
            <a:off x="7293936" y="700493"/>
            <a:ext cx="4145508" cy="5248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693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72CA76-2354-48CC-8705-E9C51C3AD4B9}"/>
              </a:ext>
            </a:extLst>
          </p:cNvPr>
          <p:cNvSpPr>
            <a:spLocks noGrp="1"/>
          </p:cNvSpPr>
          <p:nvPr>
            <p:ph type="title"/>
          </p:nvPr>
        </p:nvSpPr>
        <p:spPr>
          <a:xfrm>
            <a:off x="838200" y="288570"/>
            <a:ext cx="9809629" cy="651077"/>
          </a:xfrm>
        </p:spPr>
        <p:txBody>
          <a:bodyPr>
            <a:noAutofit/>
          </a:bodyPr>
          <a:lstStyle/>
          <a:p>
            <a:pPr>
              <a:defRPr/>
            </a:pPr>
            <a:r>
              <a:rPr lang="en-US" sz="4000" dirty="0"/>
              <a:t> </a:t>
            </a:r>
            <a:br>
              <a:rPr lang="en-US" dirty="0"/>
            </a:br>
            <a:r>
              <a:rPr lang="en-US" b="1" dirty="0"/>
              <a:t>NCP Leadership Organizations</a:t>
            </a:r>
          </a:p>
        </p:txBody>
      </p:sp>
      <p:pic>
        <p:nvPicPr>
          <p:cNvPr id="13315" name="Picture 8">
            <a:extLst>
              <a:ext uri="{FF2B5EF4-FFF2-40B4-BE49-F238E27FC236}">
                <a16:creationId xmlns:a16="http://schemas.microsoft.com/office/drawing/2014/main" id="{BA2DACC2-7161-4B97-AC5B-491190BEC3E5}"/>
              </a:ext>
            </a:extLst>
          </p:cNvPr>
          <p:cNvPicPr>
            <a:picLocks noChangeAspect="1" noChangeArrowheads="1"/>
          </p:cNvPicPr>
          <p:nvPr/>
        </p:nvPicPr>
        <p:blipFill>
          <a:blip r:embed="rId3"/>
          <a:srcRect/>
          <a:stretch>
            <a:fillRect/>
          </a:stretch>
        </p:blipFill>
        <p:spPr bwMode="auto">
          <a:xfrm>
            <a:off x="1046374" y="1434524"/>
            <a:ext cx="1778522" cy="1158938"/>
          </a:xfrm>
          <a:prstGeom prst="rect">
            <a:avLst/>
          </a:prstGeom>
          <a:ln/>
          <a:extLst>
            <a:ext uri="{909E8E84-426E-40DD-AFC4-6F175D3DCCD1}">
              <a14:hiddenFill xmlns:a14="http://schemas.microsoft.com/office/drawing/2010/main">
                <a:solidFill>
                  <a:srgbClr val="FFFFFF"/>
                </a:solidFill>
              </a14:hiddenFill>
            </a:ext>
          </a:extLst>
        </p:spPr>
        <p:style>
          <a:lnRef idx="0">
            <a:schemeClr val="dk1"/>
          </a:lnRef>
          <a:fillRef idx="3">
            <a:schemeClr val="dk1"/>
          </a:fillRef>
          <a:effectRef idx="3">
            <a:schemeClr val="dk1"/>
          </a:effectRef>
          <a:fontRef idx="minor">
            <a:schemeClr val="lt1"/>
          </a:fontRef>
        </p:style>
      </p:pic>
      <p:pic>
        <p:nvPicPr>
          <p:cNvPr id="5124" name="Picture 9">
            <a:extLst>
              <a:ext uri="{FF2B5EF4-FFF2-40B4-BE49-F238E27FC236}">
                <a16:creationId xmlns:a16="http://schemas.microsoft.com/office/drawing/2014/main" id="{6894CCB6-6768-4584-A91E-F69D700F0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288" y="1454379"/>
            <a:ext cx="1778523" cy="126612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13317" name="Picture 10">
            <a:extLst>
              <a:ext uri="{FF2B5EF4-FFF2-40B4-BE49-F238E27FC236}">
                <a16:creationId xmlns:a16="http://schemas.microsoft.com/office/drawing/2014/main" id="{9AB5FC3E-AC63-439A-A681-9886E5DF4BB6}"/>
              </a:ext>
            </a:extLst>
          </p:cNvPr>
          <p:cNvPicPr>
            <a:picLocks noChangeAspect="1" noChangeArrowheads="1"/>
          </p:cNvPicPr>
          <p:nvPr/>
        </p:nvPicPr>
        <p:blipFill>
          <a:blip r:embed="rId5"/>
          <a:srcRect/>
          <a:stretch>
            <a:fillRect/>
          </a:stretch>
        </p:blipFill>
        <p:spPr bwMode="auto">
          <a:xfrm>
            <a:off x="6574149" y="1471499"/>
            <a:ext cx="1818394" cy="716582"/>
          </a:xfrm>
          <a:prstGeom prst="rect">
            <a:avLst/>
          </a:prstGeom>
          <a:ln/>
          <a:extLst>
            <a:ext uri="{909E8E84-426E-40DD-AFC4-6F175D3DCCD1}">
              <a14:hiddenFill xmlns:a14="http://schemas.microsoft.com/office/drawing/2010/main">
                <a:solidFill>
                  <a:srgbClr val="FFFFFF"/>
                </a:solidFill>
              </a14:hiddenFill>
            </a:ext>
          </a:extLst>
        </p:spPr>
        <p:style>
          <a:lnRef idx="0">
            <a:schemeClr val="dk1"/>
          </a:lnRef>
          <a:fillRef idx="3">
            <a:schemeClr val="dk1"/>
          </a:fillRef>
          <a:effectRef idx="3">
            <a:schemeClr val="dk1"/>
          </a:effectRef>
          <a:fontRef idx="minor">
            <a:schemeClr val="lt1"/>
          </a:fontRef>
        </p:style>
      </p:pic>
      <p:pic>
        <p:nvPicPr>
          <p:cNvPr id="13318" name="Picture 11">
            <a:extLst>
              <a:ext uri="{FF2B5EF4-FFF2-40B4-BE49-F238E27FC236}">
                <a16:creationId xmlns:a16="http://schemas.microsoft.com/office/drawing/2014/main" id="{7E14C464-CA83-47D8-84FA-CB77ADA45C6E}"/>
              </a:ext>
            </a:extLst>
          </p:cNvPr>
          <p:cNvPicPr>
            <a:picLocks noChangeAspect="1" noChangeArrowheads="1"/>
          </p:cNvPicPr>
          <p:nvPr/>
        </p:nvPicPr>
        <p:blipFill>
          <a:blip r:embed="rId6"/>
          <a:srcRect/>
          <a:stretch>
            <a:fillRect/>
          </a:stretch>
        </p:blipFill>
        <p:spPr bwMode="auto">
          <a:xfrm>
            <a:off x="9394082" y="1049953"/>
            <a:ext cx="1253747" cy="1383445"/>
          </a:xfrm>
          <a:prstGeom prst="rect">
            <a:avLst/>
          </a:prstGeom>
          <a:ln/>
          <a:extLst>
            <a:ext uri="{909E8E84-426E-40DD-AFC4-6F175D3DCCD1}">
              <a14:hiddenFill xmlns:a14="http://schemas.microsoft.com/office/drawing/2010/main">
                <a:solidFill>
                  <a:srgbClr val="FFFFFF"/>
                </a:solidFill>
              </a14:hiddenFill>
            </a:ext>
          </a:extLst>
        </p:spPr>
        <p:style>
          <a:lnRef idx="0">
            <a:schemeClr val="dk1"/>
          </a:lnRef>
          <a:fillRef idx="3">
            <a:schemeClr val="dk1"/>
          </a:fillRef>
          <a:effectRef idx="3">
            <a:schemeClr val="dk1"/>
          </a:effectRef>
          <a:fontRef idx="minor">
            <a:schemeClr val="lt1"/>
          </a:fontRef>
        </p:style>
      </p:pic>
      <p:pic>
        <p:nvPicPr>
          <p:cNvPr id="5127" name="Picture 12">
            <a:extLst>
              <a:ext uri="{FF2B5EF4-FFF2-40B4-BE49-F238E27FC236}">
                <a16:creationId xmlns:a16="http://schemas.microsoft.com/office/drawing/2014/main" id="{149B7284-092A-49E5-97AA-EE1123CA00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1301" y="2823672"/>
            <a:ext cx="1606519" cy="123455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5128" name="Picture 13">
            <a:extLst>
              <a:ext uri="{FF2B5EF4-FFF2-40B4-BE49-F238E27FC236}">
                <a16:creationId xmlns:a16="http://schemas.microsoft.com/office/drawing/2014/main" id="{0685994F-1A15-40C7-8BFB-DBDADF842E9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8909" y="2593462"/>
            <a:ext cx="1458557" cy="145855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5129" name="Picture 14">
            <a:extLst>
              <a:ext uri="{FF2B5EF4-FFF2-40B4-BE49-F238E27FC236}">
                <a16:creationId xmlns:a16="http://schemas.microsoft.com/office/drawing/2014/main" id="{BA2A28DA-DC5C-4067-86A0-048C301672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1997" y="2823672"/>
            <a:ext cx="2259418" cy="91868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13322" name="Picture 15">
            <a:extLst>
              <a:ext uri="{FF2B5EF4-FFF2-40B4-BE49-F238E27FC236}">
                <a16:creationId xmlns:a16="http://schemas.microsoft.com/office/drawing/2014/main" id="{67FD46B4-2626-457E-95C4-C85040D9C1E1}"/>
              </a:ext>
            </a:extLst>
          </p:cNvPr>
          <p:cNvPicPr>
            <a:picLocks noChangeAspect="1" noChangeArrowheads="1"/>
          </p:cNvPicPr>
          <p:nvPr/>
        </p:nvPicPr>
        <p:blipFill>
          <a:blip r:embed="rId10"/>
          <a:srcRect/>
          <a:stretch>
            <a:fillRect/>
          </a:stretch>
        </p:blipFill>
        <p:spPr bwMode="auto">
          <a:xfrm>
            <a:off x="838200" y="4264539"/>
            <a:ext cx="1774108" cy="982031"/>
          </a:xfrm>
          <a:prstGeom prst="rect">
            <a:avLst/>
          </a:prstGeom>
          <a:ln/>
          <a:extLst>
            <a:ext uri="{909E8E84-426E-40DD-AFC4-6F175D3DCCD1}">
              <a14:hiddenFill xmlns:a14="http://schemas.microsoft.com/office/drawing/2010/main">
                <a:solidFill>
                  <a:srgbClr val="FFFFFF"/>
                </a:solidFill>
              </a14:hiddenFill>
            </a:ext>
          </a:extLst>
        </p:spPr>
        <p:style>
          <a:lnRef idx="0">
            <a:schemeClr val="dk1"/>
          </a:lnRef>
          <a:fillRef idx="3">
            <a:schemeClr val="dk1"/>
          </a:fillRef>
          <a:effectRef idx="3">
            <a:schemeClr val="dk1"/>
          </a:effectRef>
          <a:fontRef idx="minor">
            <a:schemeClr val="lt1"/>
          </a:fontRef>
        </p:style>
      </p:pic>
      <p:pic>
        <p:nvPicPr>
          <p:cNvPr id="13323" name="Picture 16">
            <a:extLst>
              <a:ext uri="{FF2B5EF4-FFF2-40B4-BE49-F238E27FC236}">
                <a16:creationId xmlns:a16="http://schemas.microsoft.com/office/drawing/2014/main" id="{AF212F46-13C5-4A36-A600-C419DF50FD3D}"/>
              </a:ext>
            </a:extLst>
          </p:cNvPr>
          <p:cNvPicPr>
            <a:picLocks noChangeAspect="1" noChangeArrowheads="1"/>
          </p:cNvPicPr>
          <p:nvPr/>
        </p:nvPicPr>
        <p:blipFill>
          <a:blip r:embed="rId11"/>
          <a:srcRect/>
          <a:stretch>
            <a:fillRect/>
          </a:stretch>
        </p:blipFill>
        <p:spPr bwMode="auto">
          <a:xfrm>
            <a:off x="3077678" y="4317210"/>
            <a:ext cx="2428621" cy="1112963"/>
          </a:xfrm>
          <a:prstGeom prst="rect">
            <a:avLst/>
          </a:prstGeom>
          <a:ln/>
          <a:extLst>
            <a:ext uri="{909E8E84-426E-40DD-AFC4-6F175D3DCCD1}">
              <a14:hiddenFill xmlns:a14="http://schemas.microsoft.com/office/drawing/2010/main">
                <a:solidFill>
                  <a:srgbClr val="FFFFFF"/>
                </a:solidFill>
              </a14:hiddenFill>
            </a:ext>
          </a:extLst>
        </p:spPr>
        <p:style>
          <a:lnRef idx="0">
            <a:schemeClr val="dk1"/>
          </a:lnRef>
          <a:fillRef idx="3">
            <a:schemeClr val="dk1"/>
          </a:fillRef>
          <a:effectRef idx="3">
            <a:schemeClr val="dk1"/>
          </a:effectRef>
          <a:fontRef idx="minor">
            <a:schemeClr val="lt1"/>
          </a:fontRef>
        </p:style>
      </p:pic>
      <p:pic>
        <p:nvPicPr>
          <p:cNvPr id="5132" name="Picture 17">
            <a:extLst>
              <a:ext uri="{FF2B5EF4-FFF2-40B4-BE49-F238E27FC236}">
                <a16:creationId xmlns:a16="http://schemas.microsoft.com/office/drawing/2014/main" id="{A1A49071-EE3F-40A6-A726-30502B0DDC5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792680" y="4516908"/>
            <a:ext cx="2832122" cy="607263"/>
          </a:xfrm>
          <a:prstGeom prst="rect">
            <a:avLst/>
          </a:prstGeom>
          <a:solidFill>
            <a:schemeClr val="bg1"/>
          </a:solidFill>
          <a:ln/>
          <a:extLst/>
        </p:spPr>
        <p:style>
          <a:lnRef idx="0">
            <a:schemeClr val="dk1"/>
          </a:lnRef>
          <a:fillRef idx="3">
            <a:schemeClr val="dk1"/>
          </a:fillRef>
          <a:effectRef idx="3">
            <a:schemeClr val="dk1"/>
          </a:effectRef>
          <a:fontRef idx="minor">
            <a:schemeClr val="lt1"/>
          </a:fontRef>
        </p:style>
      </p:pic>
      <p:pic>
        <p:nvPicPr>
          <p:cNvPr id="5133" name="Picture 18">
            <a:extLst>
              <a:ext uri="{FF2B5EF4-FFF2-40B4-BE49-F238E27FC236}">
                <a16:creationId xmlns:a16="http://schemas.microsoft.com/office/drawing/2014/main" id="{900A75D7-00CB-4C51-BFCD-B2C413F87BE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53293" y="2924412"/>
            <a:ext cx="1722441" cy="101800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5134" name="Picture 21">
            <a:extLst>
              <a:ext uri="{FF2B5EF4-FFF2-40B4-BE49-F238E27FC236}">
                <a16:creationId xmlns:a16="http://schemas.microsoft.com/office/drawing/2014/main" id="{1EAA3ACD-298D-4B96-BEA2-159D8969EE0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90018" y="4348716"/>
            <a:ext cx="2720736" cy="943648"/>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13327" name="Picture 22">
            <a:extLst>
              <a:ext uri="{FF2B5EF4-FFF2-40B4-BE49-F238E27FC236}">
                <a16:creationId xmlns:a16="http://schemas.microsoft.com/office/drawing/2014/main" id="{1D650810-6ACA-431D-BAF9-9CB2998B1CBE}"/>
              </a:ext>
            </a:extLst>
          </p:cNvPr>
          <p:cNvPicPr>
            <a:picLocks noChangeAspect="1" noChangeArrowheads="1"/>
          </p:cNvPicPr>
          <p:nvPr/>
        </p:nvPicPr>
        <p:blipFill>
          <a:blip r:embed="rId15"/>
          <a:srcRect/>
          <a:stretch>
            <a:fillRect/>
          </a:stretch>
        </p:blipFill>
        <p:spPr bwMode="auto">
          <a:xfrm>
            <a:off x="3294167" y="5765320"/>
            <a:ext cx="2967496" cy="781536"/>
          </a:xfrm>
          <a:prstGeom prst="rect">
            <a:avLst/>
          </a:prstGeom>
          <a:ln/>
          <a:extLst>
            <a:ext uri="{909E8E84-426E-40DD-AFC4-6F175D3DCCD1}">
              <a14:hiddenFill xmlns:a14="http://schemas.microsoft.com/office/drawing/2010/main">
                <a:solidFill>
                  <a:srgbClr val="FFFFFF"/>
                </a:solidFill>
              </a14:hiddenFill>
            </a:ext>
          </a:extLst>
        </p:spPr>
        <p:style>
          <a:lnRef idx="0">
            <a:schemeClr val="dk1"/>
          </a:lnRef>
          <a:fillRef idx="3">
            <a:schemeClr val="dk1"/>
          </a:fillRef>
          <a:effectRef idx="3">
            <a:schemeClr val="dk1"/>
          </a:effectRef>
          <a:fontRef idx="minor">
            <a:schemeClr val="lt1"/>
          </a:fontRef>
        </p:style>
      </p:pic>
      <p:pic>
        <p:nvPicPr>
          <p:cNvPr id="5136" name="Picture 23">
            <a:extLst>
              <a:ext uri="{FF2B5EF4-FFF2-40B4-BE49-F238E27FC236}">
                <a16:creationId xmlns:a16="http://schemas.microsoft.com/office/drawing/2014/main" id="{E5C03A06-401F-415B-BE8C-2049B192B99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4149" y="5503560"/>
            <a:ext cx="1945824" cy="92774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dk1"/>
          </a:lnRef>
          <a:fillRef idx="3">
            <a:schemeClr val="dk1"/>
          </a:fillRef>
          <a:effectRef idx="3">
            <a:schemeClr val="dk1"/>
          </a:effectRef>
          <a:fontRef idx="minor">
            <a:schemeClr val="lt1"/>
          </a:fontRef>
        </p:style>
      </p:pic>
      <p:pic>
        <p:nvPicPr>
          <p:cNvPr id="5137" name="Picture 24">
            <a:extLst>
              <a:ext uri="{FF2B5EF4-FFF2-40B4-BE49-F238E27FC236}">
                <a16:creationId xmlns:a16="http://schemas.microsoft.com/office/drawing/2014/main" id="{E845BC57-3CA1-4A25-8AFF-026CACC2D2B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90018" y="5753349"/>
            <a:ext cx="2755299" cy="653160"/>
          </a:xfrm>
          <a:prstGeom prst="rect">
            <a:avLst/>
          </a:prstGeom>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pic>
      <p:sp>
        <p:nvSpPr>
          <p:cNvPr id="2" name="Rectangle 1">
            <a:extLst>
              <a:ext uri="{FF2B5EF4-FFF2-40B4-BE49-F238E27FC236}">
                <a16:creationId xmlns:a16="http://schemas.microsoft.com/office/drawing/2014/main" id="{57351EE3-ECC3-4CAA-B741-7804F23C4E83}"/>
              </a:ext>
            </a:extLst>
          </p:cNvPr>
          <p:cNvSpPr/>
          <p:nvPr/>
        </p:nvSpPr>
        <p:spPr>
          <a:xfrm>
            <a:off x="631807" y="5503560"/>
            <a:ext cx="2186893" cy="1082940"/>
          </a:xfrm>
          <a:prstGeom prst="rect">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mj-lt"/>
              </a:rPr>
              <a:t>National Pediatric Hospice and Palliative Care Collaborative</a:t>
            </a:r>
          </a:p>
        </p:txBody>
      </p:sp>
      <p:sp>
        <p:nvSpPr>
          <p:cNvPr id="19" name="Left Arrow 5">
            <a:extLst>
              <a:ext uri="{FF2B5EF4-FFF2-40B4-BE49-F238E27FC236}">
                <a16:creationId xmlns:a16="http://schemas.microsoft.com/office/drawing/2014/main" id="{B7BBB681-E12F-468D-9EE4-378FC8E02CE6}"/>
              </a:ext>
            </a:extLst>
          </p:cNvPr>
          <p:cNvSpPr/>
          <p:nvPr/>
        </p:nvSpPr>
        <p:spPr>
          <a:xfrm rot="14057730">
            <a:off x="124428" y="4964324"/>
            <a:ext cx="719364" cy="21946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1527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6777-3C0D-42DF-B182-76EFAFBD226B}"/>
              </a:ext>
            </a:extLst>
          </p:cNvPr>
          <p:cNvSpPr>
            <a:spLocks noGrp="1"/>
          </p:cNvSpPr>
          <p:nvPr>
            <p:ph type="title"/>
          </p:nvPr>
        </p:nvSpPr>
        <p:spPr/>
        <p:txBody>
          <a:bodyPr vert="horz" lIns="91440" tIns="45720" rIns="91440" bIns="45720" rtlCol="0" anchor="ctr">
            <a:normAutofit/>
          </a:bodyPr>
          <a:lstStyle/>
          <a:p>
            <a:r>
              <a:rPr lang="en-US" b="1" dirty="0"/>
              <a:t>National Consensus Project Process (2017-18)</a:t>
            </a:r>
          </a:p>
        </p:txBody>
      </p:sp>
      <p:pic>
        <p:nvPicPr>
          <p:cNvPr id="9" name="Content Placeholder 6">
            <a:extLst>
              <a:ext uri="{FF2B5EF4-FFF2-40B4-BE49-F238E27FC236}">
                <a16:creationId xmlns:a16="http://schemas.microsoft.com/office/drawing/2014/main" id="{62AB3DEB-9010-4A39-A7B3-DB5D9A8FF261}"/>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7507" r="3425" b="-2"/>
          <a:stretch/>
        </p:blipFill>
        <p:spPr>
          <a:xfrm>
            <a:off x="0" y="1402939"/>
            <a:ext cx="6044610" cy="5089936"/>
          </a:xfrm>
          <a:prstGeom prst="rect">
            <a:avLst/>
          </a:prstGeom>
        </p:spPr>
      </p:pic>
      <p:sp>
        <p:nvSpPr>
          <p:cNvPr id="5" name="Content Placeholder 4">
            <a:extLst>
              <a:ext uri="{FF2B5EF4-FFF2-40B4-BE49-F238E27FC236}">
                <a16:creationId xmlns:a16="http://schemas.microsoft.com/office/drawing/2014/main" id="{5714FA9E-7983-40C3-A744-817FEB867FF8}"/>
              </a:ext>
            </a:extLst>
          </p:cNvPr>
          <p:cNvSpPr>
            <a:spLocks noGrp="1"/>
          </p:cNvSpPr>
          <p:nvPr>
            <p:ph sz="half" idx="2"/>
          </p:nvPr>
        </p:nvSpPr>
        <p:spPr>
          <a:xfrm>
            <a:off x="6044609" y="1825624"/>
            <a:ext cx="5507665" cy="4862255"/>
          </a:xfrm>
        </p:spPr>
        <p:txBody>
          <a:bodyPr vert="horz" lIns="91440" tIns="45720" rIns="91440" bIns="45720" rtlCol="0">
            <a:normAutofit lnSpcReduction="10000"/>
          </a:bodyPr>
          <a:lstStyle/>
          <a:p>
            <a:pPr>
              <a:defRPr/>
            </a:pPr>
            <a:r>
              <a:rPr lang="en-US" sz="2400" b="1" dirty="0"/>
              <a:t>Development</a:t>
            </a:r>
            <a:r>
              <a:rPr lang="en-US" sz="2400" dirty="0"/>
              <a:t>: </a:t>
            </a:r>
          </a:p>
          <a:p>
            <a:pPr lvl="1">
              <a:defRPr/>
            </a:pPr>
            <a:r>
              <a:rPr lang="en-US" sz="2000" dirty="0"/>
              <a:t>Steering Committee and Writing Workgroup formed</a:t>
            </a:r>
          </a:p>
          <a:p>
            <a:pPr lvl="1">
              <a:defRPr/>
            </a:pPr>
            <a:r>
              <a:rPr lang="en-US" sz="2000" dirty="0"/>
              <a:t>NCP Strategic Directions Stakeholder Summit held</a:t>
            </a:r>
          </a:p>
          <a:p>
            <a:pPr lvl="1">
              <a:defRPr/>
            </a:pPr>
            <a:r>
              <a:rPr lang="en-US" sz="2000" dirty="0"/>
              <a:t>Writing &gt; reviews &gt; revisions &gt; approvals &gt; </a:t>
            </a:r>
            <a:r>
              <a:rPr lang="en-US" sz="2200" dirty="0"/>
              <a:t>consensus achieved</a:t>
            </a:r>
          </a:p>
          <a:p>
            <a:pPr>
              <a:defRPr/>
            </a:pPr>
            <a:r>
              <a:rPr lang="en-US" sz="2400" b="1" dirty="0"/>
              <a:t>Systematic review of research evidence</a:t>
            </a:r>
            <a:r>
              <a:rPr lang="en-US" sz="2400" dirty="0"/>
              <a:t>:</a:t>
            </a:r>
          </a:p>
          <a:p>
            <a:pPr lvl="1">
              <a:defRPr/>
            </a:pPr>
            <a:r>
              <a:rPr lang="en-US" sz="2000" dirty="0"/>
              <a:t>Completed by the RAND Evidence-based Practice Center</a:t>
            </a:r>
          </a:p>
          <a:p>
            <a:pPr>
              <a:defRPr/>
            </a:pPr>
            <a:r>
              <a:rPr lang="en-US" sz="2400" b="1" dirty="0"/>
              <a:t>Endorsements</a:t>
            </a:r>
            <a:r>
              <a:rPr lang="en-US" sz="2400" dirty="0"/>
              <a:t>: </a:t>
            </a:r>
          </a:p>
          <a:p>
            <a:pPr lvl="1">
              <a:defRPr/>
            </a:pPr>
            <a:r>
              <a:rPr lang="en-US" sz="2000" dirty="0"/>
              <a:t>Received from more than 80 national organizations</a:t>
            </a:r>
          </a:p>
          <a:p>
            <a:pPr>
              <a:defRPr/>
            </a:pPr>
            <a:r>
              <a:rPr lang="en-US" sz="2400" b="1" dirty="0"/>
              <a:t>Publication</a:t>
            </a:r>
            <a:r>
              <a:rPr lang="en-US" sz="2400" dirty="0"/>
              <a:t>:</a:t>
            </a:r>
            <a:r>
              <a:rPr lang="en-US" sz="2400" b="1" dirty="0"/>
              <a:t> October 31, 2018</a:t>
            </a:r>
          </a:p>
          <a:p>
            <a:endParaRPr lang="en-US" sz="1700" dirty="0"/>
          </a:p>
        </p:txBody>
      </p:sp>
    </p:spTree>
    <p:extLst>
      <p:ext uri="{BB962C8B-B14F-4D97-AF65-F5344CB8AC3E}">
        <p14:creationId xmlns:p14="http://schemas.microsoft.com/office/powerpoint/2010/main" val="362061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A46416-0F5C-4E5A-9637-744D14547CE1}"/>
              </a:ext>
            </a:extLst>
          </p:cNvPr>
          <p:cNvSpPr>
            <a:spLocks noGrp="1"/>
          </p:cNvSpPr>
          <p:nvPr>
            <p:ph type="title"/>
          </p:nvPr>
        </p:nvSpPr>
        <p:spPr/>
        <p:txBody>
          <a:bodyPr>
            <a:normAutofit/>
          </a:bodyPr>
          <a:lstStyle/>
          <a:p>
            <a:r>
              <a:rPr lang="en-US" sz="4400" b="1" dirty="0"/>
              <a:t>4</a:t>
            </a:r>
            <a:r>
              <a:rPr lang="en-US" sz="4400" b="1" baseline="30000" dirty="0"/>
              <a:t>th</a:t>
            </a:r>
            <a:r>
              <a:rPr lang="en-US" sz="4400" b="1" dirty="0"/>
              <a:t> Edition: Domains &amp; Content</a:t>
            </a:r>
          </a:p>
        </p:txBody>
      </p:sp>
      <p:sp>
        <p:nvSpPr>
          <p:cNvPr id="2" name="Text Placeholder 1">
            <a:extLst>
              <a:ext uri="{FF2B5EF4-FFF2-40B4-BE49-F238E27FC236}">
                <a16:creationId xmlns:a16="http://schemas.microsoft.com/office/drawing/2014/main" id="{3EBD8726-A3E1-4DDE-8941-12786E2FD92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9801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3FCD-8375-4E85-894D-5B54F41FAE74}"/>
              </a:ext>
            </a:extLst>
          </p:cNvPr>
          <p:cNvSpPr>
            <a:spLocks noGrp="1"/>
          </p:cNvSpPr>
          <p:nvPr>
            <p:ph type="title"/>
          </p:nvPr>
        </p:nvSpPr>
        <p:spPr/>
        <p:txBody>
          <a:bodyPr>
            <a:normAutofit/>
          </a:bodyPr>
          <a:lstStyle/>
          <a:p>
            <a:r>
              <a:rPr lang="en-US" b="1" dirty="0"/>
              <a:t>Domains of Palliative Care</a:t>
            </a:r>
          </a:p>
        </p:txBody>
      </p:sp>
      <p:sp>
        <p:nvSpPr>
          <p:cNvPr id="3" name="Content Placeholder 2">
            <a:extLst>
              <a:ext uri="{FF2B5EF4-FFF2-40B4-BE49-F238E27FC236}">
                <a16:creationId xmlns:a16="http://schemas.microsoft.com/office/drawing/2014/main" id="{5B923E9F-0035-4104-9054-62532F95DF64}"/>
              </a:ext>
            </a:extLst>
          </p:cNvPr>
          <p:cNvSpPr>
            <a:spLocks noGrp="1"/>
          </p:cNvSpPr>
          <p:nvPr>
            <p:ph idx="1"/>
          </p:nvPr>
        </p:nvSpPr>
        <p:spPr>
          <a:xfrm>
            <a:off x="890852" y="1683187"/>
            <a:ext cx="9530480" cy="4809688"/>
          </a:xfrm>
        </p:spPr>
        <p:txBody>
          <a:bodyPr>
            <a:normAutofit fontScale="92500" lnSpcReduction="10000"/>
          </a:bodyPr>
          <a:lstStyle/>
          <a:p>
            <a:pPr marL="0" indent="0">
              <a:spcAft>
                <a:spcPts val="1200"/>
              </a:spcAft>
              <a:buNone/>
            </a:pPr>
            <a:r>
              <a:rPr lang="en-US" altLang="en-US" dirty="0"/>
              <a:t>Domain 1: </a:t>
            </a:r>
            <a:r>
              <a:rPr lang="en-US" altLang="en-US" u="sng" dirty="0"/>
              <a:t>Structure and Processes</a:t>
            </a:r>
            <a:r>
              <a:rPr lang="en-US" altLang="en-US" dirty="0"/>
              <a:t> of Care</a:t>
            </a:r>
          </a:p>
          <a:p>
            <a:pPr marL="0" indent="0">
              <a:spcAft>
                <a:spcPts val="1200"/>
              </a:spcAft>
              <a:buNone/>
            </a:pPr>
            <a:r>
              <a:rPr lang="en-US" altLang="en-US" dirty="0"/>
              <a:t>Domain 2: </a:t>
            </a:r>
            <a:r>
              <a:rPr lang="en-US" altLang="en-US" u="sng" dirty="0"/>
              <a:t>Physical</a:t>
            </a:r>
            <a:r>
              <a:rPr lang="en-US" altLang="en-US" dirty="0"/>
              <a:t> Aspects of Care</a:t>
            </a:r>
          </a:p>
          <a:p>
            <a:pPr marL="0" indent="0">
              <a:spcAft>
                <a:spcPts val="1200"/>
              </a:spcAft>
              <a:buNone/>
            </a:pPr>
            <a:r>
              <a:rPr lang="en-US" altLang="en-US" dirty="0"/>
              <a:t>Domain 3: </a:t>
            </a:r>
            <a:r>
              <a:rPr lang="en-US" altLang="en-US" u="sng" dirty="0"/>
              <a:t>Psychological and Psychiatric</a:t>
            </a:r>
            <a:r>
              <a:rPr lang="en-US" altLang="en-US" dirty="0"/>
              <a:t> Aspects of Care</a:t>
            </a:r>
          </a:p>
          <a:p>
            <a:pPr marL="0" indent="0">
              <a:spcAft>
                <a:spcPts val="1200"/>
              </a:spcAft>
              <a:buNone/>
            </a:pPr>
            <a:r>
              <a:rPr lang="en-US" altLang="en-US" dirty="0"/>
              <a:t>Domain 4: </a:t>
            </a:r>
            <a:r>
              <a:rPr lang="en-US" altLang="en-US" u="sng" dirty="0"/>
              <a:t>Social</a:t>
            </a:r>
            <a:r>
              <a:rPr lang="en-US" altLang="en-US" dirty="0"/>
              <a:t> Aspects of Care</a:t>
            </a:r>
          </a:p>
          <a:p>
            <a:pPr marL="0" indent="0">
              <a:spcAft>
                <a:spcPts val="1200"/>
              </a:spcAft>
              <a:buNone/>
            </a:pPr>
            <a:r>
              <a:rPr lang="en-US" altLang="en-US" dirty="0"/>
              <a:t>Domain 5: </a:t>
            </a:r>
            <a:r>
              <a:rPr lang="en-US" altLang="en-US" u="sng" dirty="0"/>
              <a:t>Spiritual, Religious, and Existential</a:t>
            </a:r>
            <a:r>
              <a:rPr lang="en-US" altLang="en-US" dirty="0"/>
              <a:t> Aspects of Care</a:t>
            </a:r>
          </a:p>
          <a:p>
            <a:pPr marL="0" indent="0">
              <a:spcAft>
                <a:spcPts val="1200"/>
              </a:spcAft>
              <a:buNone/>
            </a:pPr>
            <a:r>
              <a:rPr lang="en-US" altLang="en-US" dirty="0"/>
              <a:t>Domain 6: </a:t>
            </a:r>
            <a:r>
              <a:rPr lang="en-US" altLang="en-US" u="sng" dirty="0"/>
              <a:t>Cultural</a:t>
            </a:r>
            <a:r>
              <a:rPr lang="en-US" altLang="en-US" dirty="0"/>
              <a:t> Aspects of Care</a:t>
            </a:r>
          </a:p>
          <a:p>
            <a:pPr marL="0" indent="0">
              <a:spcAft>
                <a:spcPts val="1200"/>
              </a:spcAft>
              <a:buNone/>
            </a:pPr>
            <a:r>
              <a:rPr lang="en-US" altLang="en-US" dirty="0"/>
              <a:t>Domain 7: Care of the Patient </a:t>
            </a:r>
            <a:r>
              <a:rPr lang="en-US" altLang="en-US" u="sng" dirty="0"/>
              <a:t>Nearing the End of Life </a:t>
            </a:r>
          </a:p>
          <a:p>
            <a:pPr marL="0" indent="0">
              <a:spcAft>
                <a:spcPts val="1200"/>
              </a:spcAft>
              <a:buNone/>
            </a:pPr>
            <a:r>
              <a:rPr lang="en-US" altLang="en-US" dirty="0"/>
              <a:t>Domain 8: </a:t>
            </a:r>
            <a:r>
              <a:rPr lang="en-US" altLang="en-US" u="sng" dirty="0"/>
              <a:t>Ethical and Legal</a:t>
            </a:r>
            <a:r>
              <a:rPr lang="en-US" altLang="en-US" dirty="0"/>
              <a:t> Aspects of Care</a:t>
            </a:r>
          </a:p>
          <a:p>
            <a:endParaRPr lang="en-US" dirty="0"/>
          </a:p>
        </p:txBody>
      </p:sp>
    </p:spTree>
    <p:extLst>
      <p:ext uri="{BB962C8B-B14F-4D97-AF65-F5344CB8AC3E}">
        <p14:creationId xmlns:p14="http://schemas.microsoft.com/office/powerpoint/2010/main" val="4174050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1D957A-B430-4158-9C15-220B7EA6B75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t>Key Themes: the 6 C’s</a:t>
            </a:r>
          </a:p>
        </p:txBody>
      </p:sp>
      <p:pic>
        <p:nvPicPr>
          <p:cNvPr id="4" name="Content Placeholder 3">
            <a:extLst>
              <a:ext uri="{FF2B5EF4-FFF2-40B4-BE49-F238E27FC236}">
                <a16:creationId xmlns:a16="http://schemas.microsoft.com/office/drawing/2014/main" id="{C43BD877-FDAA-4B6B-9C94-EC3AD1E07DC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2557" y="797442"/>
            <a:ext cx="4798189" cy="4808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89826454-6278-4E7B-A052-EAFF0E7FBC88}"/>
              </a:ext>
            </a:extLst>
          </p:cNvPr>
          <p:cNvSpPr>
            <a:spLocks noGrp="1"/>
          </p:cNvSpPr>
          <p:nvPr>
            <p:ph sz="half" idx="1"/>
          </p:nvPr>
        </p:nvSpPr>
        <p:spPr>
          <a:xfrm>
            <a:off x="952014" y="1785208"/>
            <a:ext cx="5034304" cy="4351338"/>
          </a:xfrm>
        </p:spPr>
        <p:txBody>
          <a:bodyPr vert="horz" lIns="91440" tIns="45720" rIns="91440" bIns="45720" rtlCol="0">
            <a:normAutofit/>
          </a:bodyPr>
          <a:lstStyle/>
          <a:p>
            <a:pPr marL="0" indent="0">
              <a:lnSpc>
                <a:spcPct val="100000"/>
              </a:lnSpc>
              <a:spcBef>
                <a:spcPts val="0"/>
              </a:spcBef>
              <a:spcAft>
                <a:spcPts val="600"/>
              </a:spcAft>
              <a:buNone/>
            </a:pPr>
            <a:r>
              <a:rPr lang="en-US" altLang="en-US" dirty="0"/>
              <a:t>Each domain addresses: </a:t>
            </a:r>
          </a:p>
          <a:p>
            <a:pPr lvl="1">
              <a:lnSpc>
                <a:spcPct val="100000"/>
              </a:lnSpc>
              <a:spcBef>
                <a:spcPts val="0"/>
              </a:spcBef>
              <a:spcAft>
                <a:spcPts val="600"/>
              </a:spcAft>
            </a:pPr>
            <a:r>
              <a:rPr lang="en-US" altLang="en-US" sz="2800" dirty="0"/>
              <a:t>Comprehensive assessment</a:t>
            </a:r>
          </a:p>
          <a:p>
            <a:pPr lvl="1">
              <a:lnSpc>
                <a:spcPct val="100000"/>
              </a:lnSpc>
              <a:spcBef>
                <a:spcPts val="0"/>
              </a:spcBef>
              <a:spcAft>
                <a:spcPts val="600"/>
              </a:spcAft>
            </a:pPr>
            <a:r>
              <a:rPr lang="en-US" altLang="en-US" sz="2800" dirty="0"/>
              <a:t>Care coordination</a:t>
            </a:r>
          </a:p>
          <a:p>
            <a:pPr lvl="1">
              <a:lnSpc>
                <a:spcPct val="100000"/>
              </a:lnSpc>
              <a:spcBef>
                <a:spcPts val="0"/>
              </a:spcBef>
              <a:spcAft>
                <a:spcPts val="600"/>
              </a:spcAft>
            </a:pPr>
            <a:r>
              <a:rPr lang="en-US" altLang="en-US" sz="2800" dirty="0"/>
              <a:t>Care transitions</a:t>
            </a:r>
          </a:p>
          <a:p>
            <a:pPr lvl="1">
              <a:lnSpc>
                <a:spcPct val="100000"/>
              </a:lnSpc>
              <a:spcBef>
                <a:spcPts val="0"/>
              </a:spcBef>
              <a:spcAft>
                <a:spcPts val="600"/>
              </a:spcAft>
            </a:pPr>
            <a:r>
              <a:rPr lang="en-US" altLang="en-US" sz="2800" dirty="0"/>
              <a:t>Caregiver needs</a:t>
            </a:r>
          </a:p>
          <a:p>
            <a:pPr lvl="1">
              <a:lnSpc>
                <a:spcPct val="100000"/>
              </a:lnSpc>
              <a:spcBef>
                <a:spcPts val="0"/>
              </a:spcBef>
              <a:spcAft>
                <a:spcPts val="600"/>
              </a:spcAft>
            </a:pPr>
            <a:r>
              <a:rPr lang="en-US" altLang="en-US" sz="2800" dirty="0"/>
              <a:t>Cultural inclusion</a:t>
            </a:r>
          </a:p>
          <a:p>
            <a:pPr lvl="1">
              <a:lnSpc>
                <a:spcPct val="100000"/>
              </a:lnSpc>
              <a:spcBef>
                <a:spcPts val="0"/>
              </a:spcBef>
              <a:spcAft>
                <a:spcPts val="600"/>
              </a:spcAft>
            </a:pPr>
            <a:r>
              <a:rPr lang="en-US" altLang="en-US" sz="2800" dirty="0"/>
              <a:t>Communication</a:t>
            </a:r>
          </a:p>
          <a:p>
            <a:pPr marL="0"/>
            <a:endParaRPr lang="en-US" sz="2400" dirty="0"/>
          </a:p>
        </p:txBody>
      </p:sp>
    </p:spTree>
    <p:extLst>
      <p:ext uri="{BB962C8B-B14F-4D97-AF65-F5344CB8AC3E}">
        <p14:creationId xmlns:p14="http://schemas.microsoft.com/office/powerpoint/2010/main" val="212035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6543-A084-4742-BCE3-69B3FCE62438}"/>
              </a:ext>
            </a:extLst>
          </p:cNvPr>
          <p:cNvSpPr>
            <a:spLocks noGrp="1"/>
          </p:cNvSpPr>
          <p:nvPr>
            <p:ph type="title"/>
          </p:nvPr>
        </p:nvSpPr>
        <p:spPr/>
        <p:txBody>
          <a:bodyPr vert="horz" lIns="91440" tIns="45720" rIns="91440" bIns="45720" rtlCol="0" anchor="ctr">
            <a:normAutofit/>
          </a:bodyPr>
          <a:lstStyle/>
          <a:p>
            <a:r>
              <a:rPr lang="en-US" altLang="en-US" b="1" dirty="0"/>
              <a:t>Domain 1: Structure and Processes of Care</a:t>
            </a:r>
            <a:endParaRPr lang="en-US" b="1" dirty="0"/>
          </a:p>
        </p:txBody>
      </p:sp>
      <p:sp>
        <p:nvSpPr>
          <p:cNvPr id="4" name="Content Placeholder 3">
            <a:extLst>
              <a:ext uri="{FF2B5EF4-FFF2-40B4-BE49-F238E27FC236}">
                <a16:creationId xmlns:a16="http://schemas.microsoft.com/office/drawing/2014/main" id="{CA421981-E5F7-478D-8B6E-A11CF84C6DD1}"/>
              </a:ext>
            </a:extLst>
          </p:cNvPr>
          <p:cNvSpPr>
            <a:spLocks noGrp="1"/>
          </p:cNvSpPr>
          <p:nvPr>
            <p:ph sz="half" idx="1"/>
          </p:nvPr>
        </p:nvSpPr>
        <p:spPr>
          <a:xfrm>
            <a:off x="5810693" y="1825624"/>
            <a:ext cx="5543107" cy="4835673"/>
          </a:xfrm>
        </p:spPr>
        <p:txBody>
          <a:bodyPr vert="horz" lIns="91440" tIns="45720" rIns="91440" bIns="45720" rtlCol="0">
            <a:normAutofit/>
          </a:bodyPr>
          <a:lstStyle/>
          <a:p>
            <a:pPr>
              <a:spcBef>
                <a:spcPts val="0"/>
              </a:spcBef>
              <a:spcAft>
                <a:spcPts val="600"/>
              </a:spcAft>
            </a:pPr>
            <a:r>
              <a:rPr lang="en-US" sz="2400" dirty="0"/>
              <a:t>Principles and practices can be integrated into any health care setting </a:t>
            </a:r>
          </a:p>
          <a:p>
            <a:pPr>
              <a:spcBef>
                <a:spcPts val="0"/>
              </a:spcBef>
              <a:spcAft>
                <a:spcPts val="600"/>
              </a:spcAft>
            </a:pPr>
            <a:r>
              <a:rPr lang="en-US" sz="2400" dirty="0"/>
              <a:t>Delivered by all clinicians and supported by palliative care specialists who are part of an interdisciplinary team (IDT) </a:t>
            </a:r>
          </a:p>
          <a:p>
            <a:pPr>
              <a:spcBef>
                <a:spcPts val="0"/>
              </a:spcBef>
              <a:spcAft>
                <a:spcPts val="600"/>
              </a:spcAft>
            </a:pPr>
            <a:r>
              <a:rPr lang="en-US" sz="2400" dirty="0"/>
              <a:t>Begins with a comprehensive assessment and emphasizes: </a:t>
            </a:r>
          </a:p>
          <a:p>
            <a:pPr lvl="1">
              <a:spcBef>
                <a:spcPts val="0"/>
              </a:spcBef>
              <a:spcAft>
                <a:spcPts val="600"/>
              </a:spcAft>
            </a:pPr>
            <a:r>
              <a:rPr lang="en-US" sz="2200" dirty="0"/>
              <a:t>Patient and family engagement</a:t>
            </a:r>
          </a:p>
          <a:p>
            <a:pPr lvl="1">
              <a:spcBef>
                <a:spcPts val="0"/>
              </a:spcBef>
              <a:spcAft>
                <a:spcPts val="600"/>
              </a:spcAft>
            </a:pPr>
            <a:r>
              <a:rPr lang="en-US" sz="2200" dirty="0"/>
              <a:t>Communication</a:t>
            </a:r>
          </a:p>
          <a:p>
            <a:pPr lvl="1">
              <a:spcBef>
                <a:spcPts val="0"/>
              </a:spcBef>
              <a:spcAft>
                <a:spcPts val="600"/>
              </a:spcAft>
            </a:pPr>
            <a:r>
              <a:rPr lang="en-US" sz="2200" dirty="0"/>
              <a:t>Care coordination</a:t>
            </a:r>
          </a:p>
          <a:p>
            <a:pPr lvl="1">
              <a:spcBef>
                <a:spcPts val="0"/>
              </a:spcBef>
              <a:spcAft>
                <a:spcPts val="600"/>
              </a:spcAft>
            </a:pPr>
            <a:r>
              <a:rPr lang="en-US" sz="2200" dirty="0"/>
              <a:t>Continuity of care across health care settings</a:t>
            </a:r>
          </a:p>
          <a:p>
            <a:endParaRPr lang="en-US" sz="2200" dirty="0"/>
          </a:p>
        </p:txBody>
      </p:sp>
      <p:pic>
        <p:nvPicPr>
          <p:cNvPr id="6" name="Content Placeholder 5">
            <a:extLst>
              <a:ext uri="{FF2B5EF4-FFF2-40B4-BE49-F238E27FC236}">
                <a16:creationId xmlns:a16="http://schemas.microsoft.com/office/drawing/2014/main" id="{06411FFE-DC87-4351-8F9B-42B8F44DB12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03843" y="1825624"/>
            <a:ext cx="4482356" cy="4272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56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A6FB2-6033-425E-B59E-60FB7599C7EA}"/>
              </a:ext>
            </a:extLst>
          </p:cNvPr>
          <p:cNvSpPr>
            <a:spLocks noGrp="1"/>
          </p:cNvSpPr>
          <p:nvPr>
            <p:ph type="title"/>
          </p:nvPr>
        </p:nvSpPr>
        <p:spPr/>
        <p:txBody>
          <a:bodyPr/>
          <a:lstStyle/>
          <a:p>
            <a:r>
              <a:rPr lang="en-US" b="1" dirty="0"/>
              <a:t>Domain 1: Pediatric Highlights</a:t>
            </a:r>
          </a:p>
        </p:txBody>
      </p:sp>
      <p:sp>
        <p:nvSpPr>
          <p:cNvPr id="6" name="Content Placeholder 5">
            <a:extLst>
              <a:ext uri="{FF2B5EF4-FFF2-40B4-BE49-F238E27FC236}">
                <a16:creationId xmlns:a16="http://schemas.microsoft.com/office/drawing/2014/main" id="{C4010F0A-E509-4E74-B3D6-7990B693228B}"/>
              </a:ext>
            </a:extLst>
          </p:cNvPr>
          <p:cNvSpPr>
            <a:spLocks noGrp="1"/>
          </p:cNvSpPr>
          <p:nvPr>
            <p:ph idx="1"/>
          </p:nvPr>
        </p:nvSpPr>
        <p:spPr>
          <a:xfrm>
            <a:off x="792393" y="1530550"/>
            <a:ext cx="10668984" cy="4809688"/>
          </a:xfrm>
        </p:spPr>
        <p:txBody>
          <a:bodyPr/>
          <a:lstStyle/>
          <a:p>
            <a:r>
              <a:rPr lang="en-US" dirty="0">
                <a:solidFill>
                  <a:srgbClr val="C00000"/>
                </a:solidFill>
              </a:rPr>
              <a:t>Criteria 1.2.6 </a:t>
            </a:r>
            <a:r>
              <a:rPr lang="en-US" dirty="0"/>
              <a:t>- For peds patients, the team ascertains the developmental status and child’s or teen’s understanding of their disease, as well as parental preferences for their child’s care at the time of initial consultation. This is revisited throughout the trajectory of care.</a:t>
            </a:r>
          </a:p>
          <a:p>
            <a:r>
              <a:rPr lang="en-US" dirty="0">
                <a:solidFill>
                  <a:srgbClr val="C00000"/>
                </a:solidFill>
              </a:rPr>
              <a:t>Guideline 1.8 </a:t>
            </a:r>
            <a:r>
              <a:rPr lang="en-US" dirty="0"/>
              <a:t>– Emotional support to the Interdisciplinary Team</a:t>
            </a:r>
          </a:p>
          <a:p>
            <a:pPr lvl="1"/>
            <a:r>
              <a:rPr lang="en-US" sz="2800" dirty="0">
                <a:solidFill>
                  <a:srgbClr val="C00000"/>
                </a:solidFill>
              </a:rPr>
              <a:t>Criteria 1.8.1 </a:t>
            </a:r>
            <a:r>
              <a:rPr lang="en-US" sz="2800" dirty="0"/>
              <a:t>– The program assesses staff for distress and grief</a:t>
            </a:r>
          </a:p>
          <a:p>
            <a:pPr lvl="1"/>
            <a:r>
              <a:rPr lang="en-US" sz="2800" dirty="0">
                <a:solidFill>
                  <a:srgbClr val="C00000"/>
                </a:solidFill>
              </a:rPr>
              <a:t>Criteria 1.8.3 </a:t>
            </a:r>
            <a:r>
              <a:rPr lang="en-US" sz="2800" dirty="0"/>
              <a:t>– The IDT implements interventions to promote staff support and sustainability…</a:t>
            </a:r>
          </a:p>
          <a:p>
            <a:endParaRPr lang="en-US" dirty="0"/>
          </a:p>
        </p:txBody>
      </p:sp>
    </p:spTree>
    <p:extLst>
      <p:ext uri="{BB962C8B-B14F-4D97-AF65-F5344CB8AC3E}">
        <p14:creationId xmlns:p14="http://schemas.microsoft.com/office/powerpoint/2010/main" val="236919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138B-3101-432C-B649-74B0F631185C}"/>
              </a:ext>
            </a:extLst>
          </p:cNvPr>
          <p:cNvSpPr>
            <a:spLocks noGrp="1"/>
          </p:cNvSpPr>
          <p:nvPr>
            <p:ph type="title"/>
          </p:nvPr>
        </p:nvSpPr>
        <p:spPr/>
        <p:txBody>
          <a:bodyPr/>
          <a:lstStyle/>
          <a:p>
            <a:r>
              <a:rPr lang="en-US" b="1" dirty="0"/>
              <a:t>Domain 2: Physical Aspects of Care</a:t>
            </a:r>
          </a:p>
        </p:txBody>
      </p:sp>
      <p:sp>
        <p:nvSpPr>
          <p:cNvPr id="3" name="Content Placeholder 2">
            <a:extLst>
              <a:ext uri="{FF2B5EF4-FFF2-40B4-BE49-F238E27FC236}">
                <a16:creationId xmlns:a16="http://schemas.microsoft.com/office/drawing/2014/main" id="{D8A4BA83-7A15-4299-AE49-A12739485226}"/>
              </a:ext>
            </a:extLst>
          </p:cNvPr>
          <p:cNvSpPr>
            <a:spLocks noGrp="1"/>
          </p:cNvSpPr>
          <p:nvPr>
            <p:ph idx="1"/>
          </p:nvPr>
        </p:nvSpPr>
        <p:spPr>
          <a:xfrm>
            <a:off x="923365" y="1513548"/>
            <a:ext cx="5091954" cy="4809688"/>
          </a:xfrm>
        </p:spPr>
        <p:txBody>
          <a:bodyPr/>
          <a:lstStyle/>
          <a:p>
            <a:pPr>
              <a:spcBef>
                <a:spcPts val="0"/>
              </a:spcBef>
              <a:spcAft>
                <a:spcPts val="600"/>
              </a:spcAft>
            </a:pPr>
            <a:r>
              <a:rPr lang="en-US" sz="2200" dirty="0"/>
              <a:t>Begins with understanding patient goals in the context of physical, functional, emotional, and spiritual domains</a:t>
            </a:r>
          </a:p>
          <a:p>
            <a:pPr>
              <a:spcBef>
                <a:spcPts val="0"/>
              </a:spcBef>
              <a:spcAft>
                <a:spcPts val="600"/>
              </a:spcAft>
            </a:pPr>
            <a:r>
              <a:rPr lang="en-US" sz="2200" dirty="0"/>
              <a:t>Focuses on relieving symptoms and improving or maintaining functional status and quality of life </a:t>
            </a:r>
          </a:p>
          <a:p>
            <a:pPr>
              <a:spcBef>
                <a:spcPts val="0"/>
              </a:spcBef>
              <a:spcAft>
                <a:spcPts val="600"/>
              </a:spcAft>
            </a:pPr>
            <a:r>
              <a:rPr lang="en-US" sz="2200" dirty="0"/>
              <a:t>Emphasizes symptom management that encompasses pharmacological, non-pharmacological, interventional, behavioral, and complementary treatments </a:t>
            </a:r>
          </a:p>
          <a:p>
            <a:pPr>
              <a:spcBef>
                <a:spcPts val="0"/>
              </a:spcBef>
              <a:spcAft>
                <a:spcPts val="600"/>
              </a:spcAft>
            </a:pPr>
            <a:r>
              <a:rPr lang="en-US" sz="2200" dirty="0"/>
              <a:t>Is accomplished through collaboration among all professionals involved in the patients’ care across all care settings</a:t>
            </a:r>
          </a:p>
          <a:p>
            <a:pPr marL="0" indent="0">
              <a:buNone/>
            </a:pPr>
            <a:endParaRPr lang="en-US" dirty="0"/>
          </a:p>
        </p:txBody>
      </p:sp>
      <p:pic>
        <p:nvPicPr>
          <p:cNvPr id="4" name="Content Placeholder 4">
            <a:extLst>
              <a:ext uri="{FF2B5EF4-FFF2-40B4-BE49-F238E27FC236}">
                <a16:creationId xmlns:a16="http://schemas.microsoft.com/office/drawing/2014/main" id="{5B0631FE-2D6B-4C24-A138-1504D5F1E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28160"/>
            <a:ext cx="5391965" cy="3037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991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0680E5-8368-42AD-B707-67D17D275552}"/>
              </a:ext>
            </a:extLst>
          </p:cNvPr>
          <p:cNvSpPr>
            <a:spLocks noGrp="1"/>
          </p:cNvSpPr>
          <p:nvPr>
            <p:ph type="title"/>
          </p:nvPr>
        </p:nvSpPr>
        <p:spPr/>
        <p:txBody>
          <a:bodyPr>
            <a:normAutofit/>
          </a:bodyPr>
          <a:lstStyle/>
          <a:p>
            <a:r>
              <a:rPr lang="en-US" b="1" dirty="0"/>
              <a:t>Objectives</a:t>
            </a:r>
          </a:p>
        </p:txBody>
      </p:sp>
      <p:sp>
        <p:nvSpPr>
          <p:cNvPr id="5" name="Content Placeholder 4">
            <a:extLst>
              <a:ext uri="{FF2B5EF4-FFF2-40B4-BE49-F238E27FC236}">
                <a16:creationId xmlns:a16="http://schemas.microsoft.com/office/drawing/2014/main" id="{D1B223BF-E92A-4461-8563-B9183F305282}"/>
              </a:ext>
            </a:extLst>
          </p:cNvPr>
          <p:cNvSpPr>
            <a:spLocks noGrp="1"/>
          </p:cNvSpPr>
          <p:nvPr>
            <p:ph idx="1"/>
          </p:nvPr>
        </p:nvSpPr>
        <p:spPr>
          <a:xfrm>
            <a:off x="939661" y="1623191"/>
            <a:ext cx="9844104" cy="3611617"/>
          </a:xfrm>
        </p:spPr>
        <p:txBody>
          <a:bodyPr>
            <a:normAutofit/>
          </a:bodyPr>
          <a:lstStyle/>
          <a:p>
            <a:pPr marL="514338" indent="-514338">
              <a:buFont typeface="+mj-lt"/>
              <a:buAutoNum type="arabicPeriod"/>
            </a:pPr>
            <a:r>
              <a:rPr lang="en-US" dirty="0"/>
              <a:t>Describe palliative care provision for patients with serious illness.</a:t>
            </a:r>
          </a:p>
          <a:p>
            <a:pPr marL="514338" indent="-514338">
              <a:buFont typeface="+mj-lt"/>
              <a:buAutoNum type="arabicPeriod"/>
            </a:pPr>
            <a:r>
              <a:rPr lang="en-US" dirty="0"/>
              <a:t>Discuss the 4th edition of the National Consensus Project’s </a:t>
            </a:r>
            <a:r>
              <a:rPr lang="en-US" i="1" dirty="0"/>
              <a:t>Clinical Practice Guidelines for Quality Palliative Care </a:t>
            </a:r>
            <a:r>
              <a:rPr lang="en-US" dirty="0"/>
              <a:t>(NCP Guidelines) domains and pediatric content.</a:t>
            </a:r>
          </a:p>
          <a:p>
            <a:pPr marL="514338" indent="-514338">
              <a:buFont typeface="+mj-lt"/>
              <a:buAutoNum type="arabicPeriod"/>
            </a:pPr>
            <a:r>
              <a:rPr lang="en-US" dirty="0"/>
              <a:t>Identify strategies to incorporate the NCP Guidelines, 4</a:t>
            </a:r>
            <a:r>
              <a:rPr lang="en-US" baseline="30000" dirty="0"/>
              <a:t>th</a:t>
            </a:r>
            <a:r>
              <a:rPr lang="en-US" dirty="0"/>
              <a:t> Edition criteria into one’s own clinical practice.</a:t>
            </a:r>
          </a:p>
          <a:p>
            <a:endParaRPr lang="en-US" sz="3200" dirty="0"/>
          </a:p>
          <a:p>
            <a:endParaRPr lang="en-US" sz="3200" dirty="0"/>
          </a:p>
        </p:txBody>
      </p:sp>
    </p:spTree>
    <p:extLst>
      <p:ext uri="{BB962C8B-B14F-4D97-AF65-F5344CB8AC3E}">
        <p14:creationId xmlns:p14="http://schemas.microsoft.com/office/powerpoint/2010/main" val="3015973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A6FB2-6033-425E-B59E-60FB7599C7EA}"/>
              </a:ext>
            </a:extLst>
          </p:cNvPr>
          <p:cNvSpPr>
            <a:spLocks noGrp="1"/>
          </p:cNvSpPr>
          <p:nvPr>
            <p:ph type="title"/>
          </p:nvPr>
        </p:nvSpPr>
        <p:spPr/>
        <p:txBody>
          <a:bodyPr>
            <a:normAutofit/>
          </a:bodyPr>
          <a:lstStyle/>
          <a:p>
            <a:r>
              <a:rPr lang="en-US" b="1" dirty="0"/>
              <a:t>Domain 2: Pediatric Highlights</a:t>
            </a:r>
          </a:p>
        </p:txBody>
      </p:sp>
      <p:sp>
        <p:nvSpPr>
          <p:cNvPr id="6" name="Content Placeholder 5">
            <a:extLst>
              <a:ext uri="{FF2B5EF4-FFF2-40B4-BE49-F238E27FC236}">
                <a16:creationId xmlns:a16="http://schemas.microsoft.com/office/drawing/2014/main" id="{C4010F0A-E509-4E74-B3D6-7990B693228B}"/>
              </a:ext>
            </a:extLst>
          </p:cNvPr>
          <p:cNvSpPr>
            <a:spLocks noGrp="1"/>
          </p:cNvSpPr>
          <p:nvPr>
            <p:ph idx="1"/>
          </p:nvPr>
        </p:nvSpPr>
        <p:spPr>
          <a:xfrm>
            <a:off x="945776" y="1588540"/>
            <a:ext cx="10627660" cy="4809688"/>
          </a:xfrm>
        </p:spPr>
        <p:txBody>
          <a:bodyPr/>
          <a:lstStyle/>
          <a:p>
            <a:r>
              <a:rPr lang="en-US" dirty="0">
                <a:solidFill>
                  <a:srgbClr val="C00000"/>
                </a:solidFill>
              </a:rPr>
              <a:t>Criteria 2.2.3 </a:t>
            </a:r>
            <a:r>
              <a:rPr lang="en-US" dirty="0"/>
              <a:t>– (Assessment) The IDT utilizes validated symptom and functional assessment tools, treatment policies, standards and guidelines appropriate to the care of neonates, children, adolescents, and adults with serious illness</a:t>
            </a:r>
          </a:p>
          <a:p>
            <a:pPr marL="0" indent="0">
              <a:buNone/>
            </a:pPr>
            <a:endParaRPr lang="en-US" dirty="0"/>
          </a:p>
          <a:p>
            <a:r>
              <a:rPr lang="en-US" dirty="0">
                <a:solidFill>
                  <a:srgbClr val="C00000"/>
                </a:solidFill>
              </a:rPr>
              <a:t>Criteria 2.3.5 </a:t>
            </a:r>
            <a:r>
              <a:rPr lang="en-US" dirty="0"/>
              <a:t>– (Treatment) The IDT collaborates with appropriate specialists, including child life specialists, when meeting the symptom management needs of neonatal and pediatric patients</a:t>
            </a:r>
          </a:p>
          <a:p>
            <a:endParaRPr lang="en-US" dirty="0"/>
          </a:p>
        </p:txBody>
      </p:sp>
    </p:spTree>
    <p:extLst>
      <p:ext uri="{BB962C8B-B14F-4D97-AF65-F5344CB8AC3E}">
        <p14:creationId xmlns:p14="http://schemas.microsoft.com/office/powerpoint/2010/main" val="4096939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A5D78-90F1-457F-87C2-1EB5AB37B5AB}"/>
              </a:ext>
            </a:extLst>
          </p:cNvPr>
          <p:cNvSpPr>
            <a:spLocks noGrp="1"/>
          </p:cNvSpPr>
          <p:nvPr>
            <p:ph type="title"/>
          </p:nvPr>
        </p:nvSpPr>
        <p:spPr>
          <a:xfrm>
            <a:off x="658905" y="419594"/>
            <a:ext cx="10183907" cy="1128821"/>
          </a:xfrm>
        </p:spPr>
        <p:txBody>
          <a:bodyPr>
            <a:normAutofit fontScale="90000"/>
          </a:bodyPr>
          <a:lstStyle/>
          <a:p>
            <a:r>
              <a:rPr lang="en-US" b="1" dirty="0"/>
              <a:t>Domain 3: Psychological and Psychiatric      Aspects of Care</a:t>
            </a:r>
          </a:p>
        </p:txBody>
      </p:sp>
      <p:sp>
        <p:nvSpPr>
          <p:cNvPr id="3" name="Content Placeholder 2">
            <a:extLst>
              <a:ext uri="{FF2B5EF4-FFF2-40B4-BE49-F238E27FC236}">
                <a16:creationId xmlns:a16="http://schemas.microsoft.com/office/drawing/2014/main" id="{81BF2F2A-C3B0-4311-955F-40CE6938E82B}"/>
              </a:ext>
            </a:extLst>
          </p:cNvPr>
          <p:cNvSpPr>
            <a:spLocks noGrp="1"/>
          </p:cNvSpPr>
          <p:nvPr>
            <p:ph idx="1"/>
          </p:nvPr>
        </p:nvSpPr>
        <p:spPr>
          <a:xfrm>
            <a:off x="5318620" y="1742744"/>
            <a:ext cx="5976909" cy="4809688"/>
          </a:xfrm>
        </p:spPr>
        <p:txBody>
          <a:bodyPr/>
          <a:lstStyle/>
          <a:p>
            <a:pPr>
              <a:spcBef>
                <a:spcPts val="0"/>
              </a:spcBef>
              <a:spcAft>
                <a:spcPts val="600"/>
              </a:spcAft>
            </a:pPr>
            <a:r>
              <a:rPr lang="en-US" sz="2400" dirty="0"/>
              <a:t>IDT addresses psychological and psychiatric aspects of care in the context of serious illness</a:t>
            </a:r>
          </a:p>
          <a:p>
            <a:pPr>
              <a:spcBef>
                <a:spcPts val="0"/>
              </a:spcBef>
              <a:spcAft>
                <a:spcPts val="600"/>
              </a:spcAft>
            </a:pPr>
            <a:r>
              <a:rPr lang="en-US" sz="2400" dirty="0"/>
              <a:t>IDT conducts comprehensive developmentally and culturally-sensitive mental status screenings </a:t>
            </a:r>
          </a:p>
          <a:p>
            <a:pPr>
              <a:spcBef>
                <a:spcPts val="0"/>
              </a:spcBef>
              <a:spcAft>
                <a:spcPts val="600"/>
              </a:spcAft>
            </a:pPr>
            <a:r>
              <a:rPr lang="en-US" sz="2400" dirty="0"/>
              <a:t>Social worker facilitates mental health assessment and treatment in all care settings</a:t>
            </a:r>
          </a:p>
          <a:p>
            <a:pPr>
              <a:spcBef>
                <a:spcPts val="0"/>
              </a:spcBef>
              <a:spcAft>
                <a:spcPts val="600"/>
              </a:spcAft>
            </a:pPr>
            <a:r>
              <a:rPr lang="en-US" sz="2400" dirty="0"/>
              <a:t>IDT communicates to the patient and family the implications of psychological and psychiatric aspects of care</a:t>
            </a:r>
          </a:p>
          <a:p>
            <a:pPr marL="0" indent="0">
              <a:buNone/>
            </a:pPr>
            <a:endParaRPr lang="en-US" dirty="0"/>
          </a:p>
        </p:txBody>
      </p:sp>
      <p:pic>
        <p:nvPicPr>
          <p:cNvPr id="4" name="Shape 299">
            <a:extLst>
              <a:ext uri="{FF2B5EF4-FFF2-40B4-BE49-F238E27FC236}">
                <a16:creationId xmlns:a16="http://schemas.microsoft.com/office/drawing/2014/main" id="{4EAF9C6E-C862-40F9-A54D-8CE3E5BDDCE9}"/>
              </a:ext>
            </a:extLst>
          </p:cNvPr>
          <p:cNvPicPr preferRelativeResize="0">
            <a:picLocks/>
          </p:cNvPicPr>
          <p:nvPr/>
        </p:nvPicPr>
        <p:blipFill rotWithShape="1">
          <a:blip r:embed="rId2">
            <a:alphaModFix/>
          </a:blip>
          <a:srcRect l="20209" t="38046" r="36082" b="23468"/>
          <a:stretch/>
        </p:blipFill>
        <p:spPr>
          <a:xfrm>
            <a:off x="896471" y="1794944"/>
            <a:ext cx="3904129" cy="4283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3938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A6FB2-6033-425E-B59E-60FB7599C7EA}"/>
              </a:ext>
            </a:extLst>
          </p:cNvPr>
          <p:cNvSpPr>
            <a:spLocks noGrp="1"/>
          </p:cNvSpPr>
          <p:nvPr>
            <p:ph type="title"/>
          </p:nvPr>
        </p:nvSpPr>
        <p:spPr/>
        <p:txBody>
          <a:bodyPr/>
          <a:lstStyle/>
          <a:p>
            <a:r>
              <a:rPr lang="en-US" b="1" dirty="0"/>
              <a:t>Domain 3: Pediatric Highlights</a:t>
            </a:r>
          </a:p>
        </p:txBody>
      </p:sp>
      <p:sp>
        <p:nvSpPr>
          <p:cNvPr id="6" name="Content Placeholder 5">
            <a:extLst>
              <a:ext uri="{FF2B5EF4-FFF2-40B4-BE49-F238E27FC236}">
                <a16:creationId xmlns:a16="http://schemas.microsoft.com/office/drawing/2014/main" id="{C4010F0A-E509-4E74-B3D6-7990B693228B}"/>
              </a:ext>
            </a:extLst>
          </p:cNvPr>
          <p:cNvSpPr>
            <a:spLocks noGrp="1"/>
          </p:cNvSpPr>
          <p:nvPr>
            <p:ph idx="1"/>
          </p:nvPr>
        </p:nvSpPr>
        <p:spPr>
          <a:xfrm>
            <a:off x="918883" y="1683187"/>
            <a:ext cx="10484224" cy="4809688"/>
          </a:xfrm>
        </p:spPr>
        <p:txBody>
          <a:bodyPr>
            <a:normAutofit/>
          </a:bodyPr>
          <a:lstStyle/>
          <a:p>
            <a:r>
              <a:rPr lang="en-US" dirty="0">
                <a:solidFill>
                  <a:srgbClr val="C00000"/>
                </a:solidFill>
              </a:rPr>
              <a:t>Criteria 3.2.3 </a:t>
            </a:r>
            <a:r>
              <a:rPr lang="en-US" dirty="0"/>
              <a:t>– (Assessment) The IDT assesses the full spectrum of how the patient and family, including parents and siblings, are coping with serious illness</a:t>
            </a:r>
          </a:p>
          <a:p>
            <a:r>
              <a:rPr lang="en-US" dirty="0">
                <a:solidFill>
                  <a:srgbClr val="C00000"/>
                </a:solidFill>
              </a:rPr>
              <a:t>Criteria 3.3.3 </a:t>
            </a:r>
            <a:r>
              <a:rPr lang="en-US" dirty="0"/>
              <a:t>– (Treatment) Child and adolescent patients and family members receive care to address their mental health needs from child life specialists, integrative therapy professionals, and emotional or mental health services for pediatric patients</a:t>
            </a:r>
          </a:p>
          <a:p>
            <a:r>
              <a:rPr lang="en-US" dirty="0">
                <a:solidFill>
                  <a:srgbClr val="C00000"/>
                </a:solidFill>
              </a:rPr>
              <a:t>Criteria 3.3.5.g </a:t>
            </a:r>
            <a:r>
              <a:rPr lang="en-US" dirty="0"/>
              <a:t>– (Treatment) Child, parent, and sibling psychological and mental health support throughout the trajectory of care, including times of significant shift in a patient’s baseline</a:t>
            </a:r>
          </a:p>
        </p:txBody>
      </p:sp>
    </p:spTree>
    <p:extLst>
      <p:ext uri="{BB962C8B-B14F-4D97-AF65-F5344CB8AC3E}">
        <p14:creationId xmlns:p14="http://schemas.microsoft.com/office/powerpoint/2010/main" val="1545800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7BE7-6021-4C48-9A1F-2D44A8002280}"/>
              </a:ext>
            </a:extLst>
          </p:cNvPr>
          <p:cNvSpPr>
            <a:spLocks noGrp="1"/>
          </p:cNvSpPr>
          <p:nvPr>
            <p:ph type="title"/>
          </p:nvPr>
        </p:nvSpPr>
        <p:spPr/>
        <p:txBody>
          <a:bodyPr/>
          <a:lstStyle/>
          <a:p>
            <a:r>
              <a:rPr lang="en-US" b="1" dirty="0"/>
              <a:t>Domain 4: Social Aspects of Care</a:t>
            </a:r>
          </a:p>
        </p:txBody>
      </p:sp>
      <p:sp>
        <p:nvSpPr>
          <p:cNvPr id="3" name="Content Placeholder 2">
            <a:extLst>
              <a:ext uri="{FF2B5EF4-FFF2-40B4-BE49-F238E27FC236}">
                <a16:creationId xmlns:a16="http://schemas.microsoft.com/office/drawing/2014/main" id="{35B3730B-CB1B-40C4-B96D-98971371992F}"/>
              </a:ext>
            </a:extLst>
          </p:cNvPr>
          <p:cNvSpPr>
            <a:spLocks noGrp="1"/>
          </p:cNvSpPr>
          <p:nvPr>
            <p:ph idx="1"/>
          </p:nvPr>
        </p:nvSpPr>
        <p:spPr>
          <a:xfrm>
            <a:off x="891988" y="1854649"/>
            <a:ext cx="5114365" cy="4809688"/>
          </a:xfrm>
        </p:spPr>
        <p:txBody>
          <a:bodyPr/>
          <a:lstStyle/>
          <a:p>
            <a:pPr>
              <a:spcBef>
                <a:spcPts val="0"/>
              </a:spcBef>
              <a:spcAft>
                <a:spcPts val="600"/>
              </a:spcAft>
            </a:pPr>
            <a:r>
              <a:rPr lang="en-US" sz="2400" dirty="0"/>
              <a:t>Addresses environmental and social factors that affect patients and their families </a:t>
            </a:r>
          </a:p>
          <a:p>
            <a:pPr>
              <a:spcBef>
                <a:spcPts val="0"/>
              </a:spcBef>
              <a:spcAft>
                <a:spcPts val="600"/>
              </a:spcAft>
            </a:pPr>
            <a:r>
              <a:rPr lang="en-US" sz="2400" dirty="0"/>
              <a:t>Social determinants of health have a strong influence on care outcomes</a:t>
            </a:r>
          </a:p>
          <a:p>
            <a:pPr>
              <a:spcBef>
                <a:spcPts val="0"/>
              </a:spcBef>
              <a:spcAft>
                <a:spcPts val="600"/>
              </a:spcAft>
            </a:pPr>
            <a:r>
              <a:rPr lang="en-US" sz="2400" dirty="0"/>
              <a:t>IDT partners with the patient and family to identify strengths and address needs </a:t>
            </a:r>
          </a:p>
          <a:p>
            <a:pPr>
              <a:spcBef>
                <a:spcPts val="0"/>
              </a:spcBef>
              <a:spcAft>
                <a:spcPts val="600"/>
              </a:spcAft>
            </a:pPr>
            <a:r>
              <a:rPr lang="en-US" sz="2400" dirty="0"/>
              <a:t>Social worker is essential to the IDT</a:t>
            </a:r>
          </a:p>
          <a:p>
            <a:pPr marL="0" indent="0">
              <a:buNone/>
            </a:pPr>
            <a:endParaRPr lang="en-US" sz="2400" dirty="0"/>
          </a:p>
        </p:txBody>
      </p:sp>
      <p:pic>
        <p:nvPicPr>
          <p:cNvPr id="6" name="Content Placeholder 6">
            <a:extLst>
              <a:ext uri="{FF2B5EF4-FFF2-40B4-BE49-F238E27FC236}">
                <a16:creationId xmlns:a16="http://schemas.microsoft.com/office/drawing/2014/main" id="{B5B6FE42-87FA-468D-82F6-8BED7AA97E64}"/>
              </a:ext>
            </a:extLst>
          </p:cNvPr>
          <p:cNvPicPr>
            <a:picLocks noChangeAspect="1"/>
          </p:cNvPicPr>
          <p:nvPr/>
        </p:nvPicPr>
        <p:blipFill rotWithShape="1">
          <a:blip r:embed="rId2">
            <a:extLst>
              <a:ext uri="{28A0092B-C50C-407E-A947-70E740481C1C}">
                <a14:useLocalDpi xmlns:a14="http://schemas.microsoft.com/office/drawing/2010/main" val="0"/>
              </a:ext>
            </a:extLst>
          </a:blip>
          <a:srcRect l="280" t="34316"/>
          <a:stretch/>
        </p:blipFill>
        <p:spPr>
          <a:xfrm>
            <a:off x="6328489" y="1972319"/>
            <a:ext cx="5280082" cy="3147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364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A6FB2-6033-425E-B59E-60FB7599C7EA}"/>
              </a:ext>
            </a:extLst>
          </p:cNvPr>
          <p:cNvSpPr>
            <a:spLocks noGrp="1"/>
          </p:cNvSpPr>
          <p:nvPr>
            <p:ph type="title"/>
          </p:nvPr>
        </p:nvSpPr>
        <p:spPr/>
        <p:txBody>
          <a:bodyPr/>
          <a:lstStyle/>
          <a:p>
            <a:r>
              <a:rPr lang="en-US" b="1" dirty="0"/>
              <a:t>Domain 4: Pediatric Highlights</a:t>
            </a:r>
          </a:p>
        </p:txBody>
      </p:sp>
      <p:sp>
        <p:nvSpPr>
          <p:cNvPr id="6" name="Content Placeholder 5">
            <a:extLst>
              <a:ext uri="{FF2B5EF4-FFF2-40B4-BE49-F238E27FC236}">
                <a16:creationId xmlns:a16="http://schemas.microsoft.com/office/drawing/2014/main" id="{C4010F0A-E509-4E74-B3D6-7990B693228B}"/>
              </a:ext>
            </a:extLst>
          </p:cNvPr>
          <p:cNvSpPr>
            <a:spLocks noGrp="1"/>
          </p:cNvSpPr>
          <p:nvPr>
            <p:ph idx="1"/>
          </p:nvPr>
        </p:nvSpPr>
        <p:spPr>
          <a:xfrm>
            <a:off x="950259" y="1622612"/>
            <a:ext cx="10551459" cy="4603844"/>
          </a:xfrm>
        </p:spPr>
        <p:txBody>
          <a:bodyPr>
            <a:normAutofit/>
          </a:bodyPr>
          <a:lstStyle/>
          <a:p>
            <a:r>
              <a:rPr lang="en-US" dirty="0">
                <a:solidFill>
                  <a:srgbClr val="C00000"/>
                </a:solidFill>
              </a:rPr>
              <a:t>Criteria 4.1.3 </a:t>
            </a:r>
            <a:r>
              <a:rPr lang="en-US" dirty="0"/>
              <a:t>– (Global) Palliative care teams serving perinatal and pediatric patients have expertise in meeting the needs of neonates, children, and adolescents living with serious illness. Expertise is also needed to support siblings, as well as parents in their role as care providers and decision makers for their children.</a:t>
            </a:r>
          </a:p>
          <a:p>
            <a:pPr marL="0" indent="0">
              <a:buNone/>
            </a:pPr>
            <a:endParaRPr lang="en-US" dirty="0"/>
          </a:p>
          <a:p>
            <a:r>
              <a:rPr lang="en-US" dirty="0">
                <a:solidFill>
                  <a:srgbClr val="C00000"/>
                </a:solidFill>
              </a:rPr>
              <a:t>Criteria 4.2.3 </a:t>
            </a:r>
            <a:r>
              <a:rPr lang="en-US" dirty="0"/>
              <a:t>– (Assessment) The social assessment includes changes in patient or family members’ school enrollment, employment or vocational roles, recreational activities, and economic security</a:t>
            </a:r>
          </a:p>
        </p:txBody>
      </p:sp>
    </p:spTree>
    <p:extLst>
      <p:ext uri="{BB962C8B-B14F-4D97-AF65-F5344CB8AC3E}">
        <p14:creationId xmlns:p14="http://schemas.microsoft.com/office/powerpoint/2010/main" val="308429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708F-51F8-4D33-BC16-422FEFE42013}"/>
              </a:ext>
            </a:extLst>
          </p:cNvPr>
          <p:cNvSpPr>
            <a:spLocks noGrp="1"/>
          </p:cNvSpPr>
          <p:nvPr>
            <p:ph type="title"/>
          </p:nvPr>
        </p:nvSpPr>
        <p:spPr/>
        <p:txBody>
          <a:bodyPr>
            <a:normAutofit/>
          </a:bodyPr>
          <a:lstStyle/>
          <a:p>
            <a:r>
              <a:rPr lang="en-US" b="1" dirty="0"/>
              <a:t>Domain 5: Spiritual, Religious, and Existential Aspects of Care</a:t>
            </a:r>
          </a:p>
        </p:txBody>
      </p:sp>
      <p:sp>
        <p:nvSpPr>
          <p:cNvPr id="3" name="Content Placeholder 2">
            <a:extLst>
              <a:ext uri="{FF2B5EF4-FFF2-40B4-BE49-F238E27FC236}">
                <a16:creationId xmlns:a16="http://schemas.microsoft.com/office/drawing/2014/main" id="{358652AB-37FF-4559-9612-286A03157838}"/>
              </a:ext>
            </a:extLst>
          </p:cNvPr>
          <p:cNvSpPr>
            <a:spLocks noGrp="1"/>
          </p:cNvSpPr>
          <p:nvPr>
            <p:ph idx="1"/>
          </p:nvPr>
        </p:nvSpPr>
        <p:spPr>
          <a:xfrm>
            <a:off x="914401" y="1923336"/>
            <a:ext cx="5123328" cy="4809688"/>
          </a:xfrm>
        </p:spPr>
        <p:txBody>
          <a:bodyPr/>
          <a:lstStyle/>
          <a:p>
            <a:pPr>
              <a:spcBef>
                <a:spcPts val="0"/>
              </a:spcBef>
              <a:spcAft>
                <a:spcPts val="600"/>
              </a:spcAft>
            </a:pPr>
            <a:r>
              <a:rPr lang="en-US" sz="2400" dirty="0"/>
              <a:t>Spirituality is recognized as a fundamental aspect of palliative care</a:t>
            </a:r>
          </a:p>
          <a:p>
            <a:pPr>
              <a:spcBef>
                <a:spcPts val="0"/>
              </a:spcBef>
              <a:spcAft>
                <a:spcPts val="600"/>
              </a:spcAft>
            </a:pPr>
            <a:r>
              <a:rPr lang="en-US" sz="2400" dirty="0"/>
              <a:t>Dynamic aspect through which individuals seek meaning, purpose, and transcendence, and experience relationships </a:t>
            </a:r>
          </a:p>
          <a:p>
            <a:pPr>
              <a:spcBef>
                <a:spcPts val="0"/>
              </a:spcBef>
              <a:spcAft>
                <a:spcPts val="600"/>
              </a:spcAft>
            </a:pPr>
            <a:r>
              <a:rPr lang="en-US" sz="2400" dirty="0"/>
              <a:t>Expressed through beliefs, values, traditions, and practices </a:t>
            </a:r>
          </a:p>
          <a:p>
            <a:pPr>
              <a:spcBef>
                <a:spcPts val="0"/>
              </a:spcBef>
              <a:spcAft>
                <a:spcPts val="600"/>
              </a:spcAft>
            </a:pPr>
            <a:r>
              <a:rPr lang="en-US" sz="2400" dirty="0"/>
              <a:t>IDT serves in a manner that respects </a:t>
            </a:r>
          </a:p>
          <a:p>
            <a:pPr lvl="1">
              <a:spcBef>
                <a:spcPts val="0"/>
              </a:spcBef>
              <a:spcAft>
                <a:spcPts val="600"/>
              </a:spcAft>
            </a:pPr>
            <a:r>
              <a:rPr lang="en-US" sz="2000" dirty="0"/>
              <a:t>all spiritual beliefs and practices, and</a:t>
            </a:r>
          </a:p>
          <a:p>
            <a:pPr lvl="1">
              <a:spcBef>
                <a:spcPts val="0"/>
              </a:spcBef>
              <a:spcAft>
                <a:spcPts val="600"/>
              </a:spcAft>
            </a:pPr>
            <a:r>
              <a:rPr lang="en-US" sz="2000" dirty="0"/>
              <a:t>when patients and families decline to discuss their beliefs or accept support</a:t>
            </a:r>
          </a:p>
          <a:p>
            <a:endParaRPr lang="en-US" sz="2400" dirty="0"/>
          </a:p>
        </p:txBody>
      </p:sp>
      <p:pic>
        <p:nvPicPr>
          <p:cNvPr id="4" name="Picture 3">
            <a:extLst>
              <a:ext uri="{FF2B5EF4-FFF2-40B4-BE49-F238E27FC236}">
                <a16:creationId xmlns:a16="http://schemas.microsoft.com/office/drawing/2014/main" id="{94AEB526-A677-408D-AC3A-F6E1A61D1F9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54273" y="2002140"/>
            <a:ext cx="5336047" cy="3639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7537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A6FB2-6033-425E-B59E-60FB7599C7EA}"/>
              </a:ext>
            </a:extLst>
          </p:cNvPr>
          <p:cNvSpPr>
            <a:spLocks noGrp="1"/>
          </p:cNvSpPr>
          <p:nvPr>
            <p:ph type="title"/>
          </p:nvPr>
        </p:nvSpPr>
        <p:spPr/>
        <p:txBody>
          <a:bodyPr/>
          <a:lstStyle/>
          <a:p>
            <a:r>
              <a:rPr lang="en-US" b="1" dirty="0"/>
              <a:t>Domain 5: Pediatric Highlights</a:t>
            </a:r>
          </a:p>
        </p:txBody>
      </p:sp>
      <p:sp>
        <p:nvSpPr>
          <p:cNvPr id="6" name="Content Placeholder 5">
            <a:extLst>
              <a:ext uri="{FF2B5EF4-FFF2-40B4-BE49-F238E27FC236}">
                <a16:creationId xmlns:a16="http://schemas.microsoft.com/office/drawing/2014/main" id="{C4010F0A-E509-4E74-B3D6-7990B693228B}"/>
              </a:ext>
            </a:extLst>
          </p:cNvPr>
          <p:cNvSpPr>
            <a:spLocks noGrp="1"/>
          </p:cNvSpPr>
          <p:nvPr>
            <p:ph idx="1"/>
          </p:nvPr>
        </p:nvSpPr>
        <p:spPr>
          <a:xfrm>
            <a:off x="941295" y="1576014"/>
            <a:ext cx="10103224" cy="4519986"/>
          </a:xfrm>
        </p:spPr>
        <p:txBody>
          <a:bodyPr>
            <a:normAutofit/>
          </a:bodyPr>
          <a:lstStyle/>
          <a:p>
            <a:r>
              <a:rPr lang="en-US" dirty="0">
                <a:solidFill>
                  <a:srgbClr val="C00000"/>
                </a:solidFill>
              </a:rPr>
              <a:t>Criteria 5.1.5 </a:t>
            </a:r>
            <a:r>
              <a:rPr lang="en-US" dirty="0"/>
              <a:t>– (Global) Care of children, adolescents, and their family members recognizes that spirituality is integral to coping with serious illness and is provided in a developmentally-appropriate manner.</a:t>
            </a:r>
          </a:p>
          <a:p>
            <a:r>
              <a:rPr lang="en-US" dirty="0">
                <a:solidFill>
                  <a:srgbClr val="C00000"/>
                </a:solidFill>
              </a:rPr>
              <a:t>Criteria 5.3.5 </a:t>
            </a:r>
            <a:r>
              <a:rPr lang="en-US" dirty="0"/>
              <a:t>– (Treatment) Palliative care teams serving pediatric patients have expertise in honoring and meeting the spiritual needs of children and adolescents, including in situations where children or adolescents have differing values, beliefs, and needs from their parents or designated decision makers.</a:t>
            </a:r>
          </a:p>
        </p:txBody>
      </p:sp>
    </p:spTree>
    <p:extLst>
      <p:ext uri="{BB962C8B-B14F-4D97-AF65-F5344CB8AC3E}">
        <p14:creationId xmlns:p14="http://schemas.microsoft.com/office/powerpoint/2010/main" val="1124624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9485-47AD-4F39-9FD9-76E029406C71}"/>
              </a:ext>
            </a:extLst>
          </p:cNvPr>
          <p:cNvSpPr>
            <a:spLocks noGrp="1"/>
          </p:cNvSpPr>
          <p:nvPr>
            <p:ph type="title"/>
          </p:nvPr>
        </p:nvSpPr>
        <p:spPr/>
        <p:txBody>
          <a:bodyPr/>
          <a:lstStyle/>
          <a:p>
            <a:r>
              <a:rPr lang="en-US" b="1" dirty="0"/>
              <a:t>Domain 6: Cultural Aspects of Care</a:t>
            </a:r>
          </a:p>
        </p:txBody>
      </p:sp>
      <p:sp>
        <p:nvSpPr>
          <p:cNvPr id="3" name="Content Placeholder 2">
            <a:extLst>
              <a:ext uri="{FF2B5EF4-FFF2-40B4-BE49-F238E27FC236}">
                <a16:creationId xmlns:a16="http://schemas.microsoft.com/office/drawing/2014/main" id="{CC314038-428B-43D3-B968-37CF92D9AA1D}"/>
              </a:ext>
            </a:extLst>
          </p:cNvPr>
          <p:cNvSpPr>
            <a:spLocks noGrp="1"/>
          </p:cNvSpPr>
          <p:nvPr>
            <p:ph idx="1"/>
          </p:nvPr>
        </p:nvSpPr>
        <p:spPr>
          <a:xfrm>
            <a:off x="6194613" y="1750889"/>
            <a:ext cx="5221941" cy="4809688"/>
          </a:xfrm>
        </p:spPr>
        <p:txBody>
          <a:bodyPr/>
          <a:lstStyle/>
          <a:p>
            <a:pPr>
              <a:spcBef>
                <a:spcPts val="0"/>
              </a:spcBef>
              <a:spcAft>
                <a:spcPts val="600"/>
              </a:spcAft>
            </a:pPr>
            <a:r>
              <a:rPr lang="en-US" sz="2400" dirty="0"/>
              <a:t>First step is assessing and respecting values, beliefs and traditions </a:t>
            </a:r>
          </a:p>
          <a:p>
            <a:pPr>
              <a:spcBef>
                <a:spcPts val="0"/>
              </a:spcBef>
              <a:spcAft>
                <a:spcPts val="600"/>
              </a:spcAft>
            </a:pPr>
            <a:r>
              <a:rPr lang="en-US" sz="2400" dirty="0"/>
              <a:t>Care plans incorporate culturally- sensitive resources and strategies</a:t>
            </a:r>
          </a:p>
          <a:p>
            <a:pPr>
              <a:spcBef>
                <a:spcPts val="0"/>
              </a:spcBef>
              <a:spcAft>
                <a:spcPts val="600"/>
              </a:spcAft>
            </a:pPr>
            <a:r>
              <a:rPr lang="en-US" sz="2400" dirty="0"/>
              <a:t>Respectful acknowledgment and culturally-sensitive support for grieving practices is provided</a:t>
            </a:r>
          </a:p>
          <a:p>
            <a:pPr>
              <a:spcBef>
                <a:spcPts val="0"/>
              </a:spcBef>
              <a:spcAft>
                <a:spcPts val="600"/>
              </a:spcAft>
            </a:pPr>
            <a:r>
              <a:rPr lang="en-US" sz="2400" dirty="0"/>
              <a:t>IDT members continually expand awareness of their own biases and perceptions </a:t>
            </a:r>
          </a:p>
          <a:p>
            <a:pPr marL="0" indent="0">
              <a:buNone/>
            </a:pPr>
            <a:endParaRPr lang="en-US" sz="2400" dirty="0"/>
          </a:p>
        </p:txBody>
      </p:sp>
      <p:pic>
        <p:nvPicPr>
          <p:cNvPr id="4" name="Content Placeholder 3" descr="shoes 003.jpg">
            <a:extLst>
              <a:ext uri="{FF2B5EF4-FFF2-40B4-BE49-F238E27FC236}">
                <a16:creationId xmlns:a16="http://schemas.microsoft.com/office/drawing/2014/main" id="{7CF5AE18-B63A-4D98-A784-9304F126C10A}"/>
              </a:ext>
            </a:extLst>
          </p:cNvPr>
          <p:cNvPicPr>
            <a:picLocks noChangeAspect="1"/>
          </p:cNvPicPr>
          <p:nvPr/>
        </p:nvPicPr>
        <p:blipFill>
          <a:blip r:embed="rId2">
            <a:duotone>
              <a:prstClr val="black"/>
              <a:schemeClr val="bg2">
                <a:lumMod val="90000"/>
                <a:tint val="45000"/>
                <a:satMod val="400000"/>
              </a:schemeClr>
            </a:duotone>
          </a:blip>
          <a:stretch>
            <a:fillRect/>
          </a:stretch>
        </p:blipFill>
        <p:spPr>
          <a:xfrm>
            <a:off x="1008529" y="1783977"/>
            <a:ext cx="4855610" cy="3173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280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A6FB2-6033-425E-B59E-60FB7599C7EA}"/>
              </a:ext>
            </a:extLst>
          </p:cNvPr>
          <p:cNvSpPr>
            <a:spLocks noGrp="1"/>
          </p:cNvSpPr>
          <p:nvPr>
            <p:ph type="title"/>
          </p:nvPr>
        </p:nvSpPr>
        <p:spPr/>
        <p:txBody>
          <a:bodyPr/>
          <a:lstStyle/>
          <a:p>
            <a:r>
              <a:rPr lang="en-US" b="1" dirty="0"/>
              <a:t>Domain 6: Pediatric Highlights</a:t>
            </a:r>
          </a:p>
        </p:txBody>
      </p:sp>
      <p:sp>
        <p:nvSpPr>
          <p:cNvPr id="6" name="Content Placeholder 5">
            <a:extLst>
              <a:ext uri="{FF2B5EF4-FFF2-40B4-BE49-F238E27FC236}">
                <a16:creationId xmlns:a16="http://schemas.microsoft.com/office/drawing/2014/main" id="{C4010F0A-E509-4E74-B3D6-7990B693228B}"/>
              </a:ext>
            </a:extLst>
          </p:cNvPr>
          <p:cNvSpPr>
            <a:spLocks noGrp="1"/>
          </p:cNvSpPr>
          <p:nvPr>
            <p:ph idx="1"/>
          </p:nvPr>
        </p:nvSpPr>
        <p:spPr>
          <a:xfrm>
            <a:off x="883023" y="1593852"/>
            <a:ext cx="10560424" cy="4809688"/>
          </a:xfrm>
        </p:spPr>
        <p:txBody>
          <a:bodyPr>
            <a:normAutofit lnSpcReduction="10000"/>
          </a:bodyPr>
          <a:lstStyle/>
          <a:p>
            <a:r>
              <a:rPr lang="en-US" sz="2400" dirty="0">
                <a:solidFill>
                  <a:srgbClr val="C00000"/>
                </a:solidFill>
              </a:rPr>
              <a:t>Criteria 6.3.3 </a:t>
            </a:r>
            <a:r>
              <a:rPr lang="en-US" sz="2400" dirty="0"/>
              <a:t>– When the patient is a child or adolescent, the IDT assessment includes:</a:t>
            </a:r>
          </a:p>
          <a:p>
            <a:pPr lvl="1"/>
            <a:r>
              <a:rPr lang="en-US" dirty="0"/>
              <a:t>The role of the child or adolescent in the family</a:t>
            </a:r>
          </a:p>
          <a:p>
            <a:pPr lvl="1"/>
            <a:r>
              <a:rPr lang="en-US" dirty="0"/>
              <a:t>Whether parents share information about important matters with their child(ren), including siblings and foster children</a:t>
            </a:r>
          </a:p>
          <a:p>
            <a:pPr lvl="1"/>
            <a:r>
              <a:rPr lang="en-US" dirty="0"/>
              <a:t>How parents define being a good parent, and how that impacts medical decision making</a:t>
            </a:r>
          </a:p>
          <a:p>
            <a:pPr lvl="1"/>
            <a:r>
              <a:rPr lang="en-US" dirty="0"/>
              <a:t>Whether the family’s culture permits parents to make decisions for their minor or if medical decision-making authority is deferred to religious or cultural leaders</a:t>
            </a:r>
          </a:p>
          <a:p>
            <a:pPr lvl="1"/>
            <a:r>
              <a:rPr lang="en-US" dirty="0"/>
              <a:t>The meanings attributed by the minor and family regarding how and why the illness occurred and childhood suffering and death</a:t>
            </a:r>
          </a:p>
          <a:p>
            <a:pPr lvl="1"/>
            <a:r>
              <a:rPr lang="en-US" dirty="0"/>
              <a:t>When serious illness is diagnosed in utero (perinatal), the meaning of the pregnancy and childbirth practices are valued in the parents’ culture(s)</a:t>
            </a:r>
          </a:p>
          <a:p>
            <a:pPr lvl="1"/>
            <a:endParaRPr lang="en-US" dirty="0"/>
          </a:p>
        </p:txBody>
      </p:sp>
    </p:spTree>
    <p:extLst>
      <p:ext uri="{BB962C8B-B14F-4D97-AF65-F5344CB8AC3E}">
        <p14:creationId xmlns:p14="http://schemas.microsoft.com/office/powerpoint/2010/main" val="2711684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B3CE-91BE-4D6F-93A2-98B0F531975C}"/>
              </a:ext>
            </a:extLst>
          </p:cNvPr>
          <p:cNvSpPr>
            <a:spLocks noGrp="1"/>
          </p:cNvSpPr>
          <p:nvPr>
            <p:ph type="title"/>
          </p:nvPr>
        </p:nvSpPr>
        <p:spPr/>
        <p:txBody>
          <a:bodyPr>
            <a:normAutofit/>
          </a:bodyPr>
          <a:lstStyle/>
          <a:p>
            <a:r>
              <a:rPr lang="en-US" b="1" dirty="0"/>
              <a:t>Domain 7: Care of the Patient Nearing </a:t>
            </a:r>
            <a:br>
              <a:rPr lang="en-US" b="1" dirty="0"/>
            </a:br>
            <a:r>
              <a:rPr lang="en-US" b="1" dirty="0"/>
              <a:t>the End of Life</a:t>
            </a:r>
          </a:p>
        </p:txBody>
      </p:sp>
      <p:sp>
        <p:nvSpPr>
          <p:cNvPr id="3" name="Content Placeholder 2">
            <a:extLst>
              <a:ext uri="{FF2B5EF4-FFF2-40B4-BE49-F238E27FC236}">
                <a16:creationId xmlns:a16="http://schemas.microsoft.com/office/drawing/2014/main" id="{0BE9ACA5-245A-48D6-B512-96788E559AC7}"/>
              </a:ext>
            </a:extLst>
          </p:cNvPr>
          <p:cNvSpPr>
            <a:spLocks noGrp="1"/>
          </p:cNvSpPr>
          <p:nvPr>
            <p:ph idx="1"/>
          </p:nvPr>
        </p:nvSpPr>
        <p:spPr>
          <a:xfrm>
            <a:off x="927846" y="1923541"/>
            <a:ext cx="6284323" cy="4425377"/>
          </a:xfrm>
        </p:spPr>
        <p:txBody>
          <a:bodyPr/>
          <a:lstStyle/>
          <a:p>
            <a:r>
              <a:rPr lang="en-US" sz="2400" dirty="0"/>
              <a:t>Highlights care provided to patients and their families near the end of life</a:t>
            </a:r>
          </a:p>
          <a:p>
            <a:r>
              <a:rPr lang="en-US" sz="2400" dirty="0"/>
              <a:t>Particular emphasis on the days leading up to and just after the death of the patient </a:t>
            </a:r>
          </a:p>
          <a:p>
            <a:r>
              <a:rPr lang="en-US" sz="2400" dirty="0"/>
              <a:t>Comprehensive assessment and management of physical, social, spiritual, psychological, and cultural aspects of care are critically important near death</a:t>
            </a:r>
          </a:p>
          <a:p>
            <a:r>
              <a:rPr lang="en-US" sz="2400" dirty="0"/>
              <a:t>IDT provides developmentally-appropriate education to patient, family and others</a:t>
            </a:r>
          </a:p>
          <a:p>
            <a:pPr marL="0" indent="0">
              <a:buNone/>
            </a:pPr>
            <a:endParaRPr lang="en-US" sz="2400" dirty="0"/>
          </a:p>
        </p:txBody>
      </p:sp>
      <p:pic>
        <p:nvPicPr>
          <p:cNvPr id="4" name="Content Placeholder 5">
            <a:extLst>
              <a:ext uri="{FF2B5EF4-FFF2-40B4-BE49-F238E27FC236}">
                <a16:creationId xmlns:a16="http://schemas.microsoft.com/office/drawing/2014/main" id="{BC2F093A-460A-4A1D-919C-67C0F571B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2435" y="2001845"/>
            <a:ext cx="3693761" cy="3693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756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69903F-E1BB-42B2-8470-29E6B0F5810E}"/>
              </a:ext>
            </a:extLst>
          </p:cNvPr>
          <p:cNvSpPr>
            <a:spLocks noGrp="1"/>
          </p:cNvSpPr>
          <p:nvPr>
            <p:ph type="title"/>
          </p:nvPr>
        </p:nvSpPr>
        <p:spPr/>
        <p:txBody>
          <a:bodyPr>
            <a:normAutofit/>
          </a:bodyPr>
          <a:lstStyle/>
          <a:p>
            <a:r>
              <a:rPr lang="en-US" sz="4400" b="1" dirty="0"/>
              <a:t>What is Palliative Care?</a:t>
            </a:r>
          </a:p>
        </p:txBody>
      </p:sp>
      <p:sp>
        <p:nvSpPr>
          <p:cNvPr id="2" name="Text Placeholder 1">
            <a:extLst>
              <a:ext uri="{FF2B5EF4-FFF2-40B4-BE49-F238E27FC236}">
                <a16:creationId xmlns:a16="http://schemas.microsoft.com/office/drawing/2014/main" id="{921387AE-8B74-464A-B04A-A5877CAC10E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6373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20F6-50F8-436A-8800-46C549CA7A9A}"/>
              </a:ext>
            </a:extLst>
          </p:cNvPr>
          <p:cNvSpPr>
            <a:spLocks noGrp="1"/>
          </p:cNvSpPr>
          <p:nvPr>
            <p:ph type="title"/>
          </p:nvPr>
        </p:nvSpPr>
        <p:spPr>
          <a:xfrm>
            <a:off x="986117" y="531211"/>
            <a:ext cx="9256059" cy="1280419"/>
          </a:xfrm>
        </p:spPr>
        <p:txBody>
          <a:bodyPr vert="horz" lIns="91440" tIns="45720" rIns="91440" bIns="45720" rtlCol="0" anchor="ctr">
            <a:noAutofit/>
          </a:bodyPr>
          <a:lstStyle/>
          <a:p>
            <a:r>
              <a:rPr lang="en-US" altLang="en-US" b="1" dirty="0"/>
              <a:t>Domain 7: Care of the Patient Nearing the End of Life (cont.)</a:t>
            </a:r>
            <a:endParaRPr lang="en-US" b="1" dirty="0">
              <a:solidFill>
                <a:srgbClr val="441A66"/>
              </a:solidFill>
            </a:endParaRPr>
          </a:p>
        </p:txBody>
      </p:sp>
      <p:sp>
        <p:nvSpPr>
          <p:cNvPr id="3" name="Content Placeholder 2">
            <a:extLst>
              <a:ext uri="{FF2B5EF4-FFF2-40B4-BE49-F238E27FC236}">
                <a16:creationId xmlns:a16="http://schemas.microsoft.com/office/drawing/2014/main" id="{CB48DF7B-435E-49F9-A31C-41029F9267DD}"/>
              </a:ext>
            </a:extLst>
          </p:cNvPr>
          <p:cNvSpPr>
            <a:spLocks noGrp="1"/>
          </p:cNvSpPr>
          <p:nvPr>
            <p:ph idx="1"/>
          </p:nvPr>
        </p:nvSpPr>
        <p:spPr>
          <a:xfrm>
            <a:off x="1147483" y="2175284"/>
            <a:ext cx="5420006" cy="3577280"/>
          </a:xfrm>
        </p:spPr>
        <p:txBody>
          <a:bodyPr vert="horz" lIns="91440" tIns="45720" rIns="91440" bIns="45720" rtlCol="0">
            <a:noAutofit/>
          </a:bodyPr>
          <a:lstStyle/>
          <a:p>
            <a:r>
              <a:rPr lang="en-US" sz="2400" dirty="0"/>
              <a:t>Interdisciplinary model of hospice care is recognized as the best care for patients nearing the end of life</a:t>
            </a:r>
          </a:p>
          <a:p>
            <a:r>
              <a:rPr lang="en-US" sz="2400" dirty="0"/>
              <a:t>Early access to hospice support should be facilitated whenever possible to optimize care outcomes </a:t>
            </a:r>
          </a:p>
          <a:p>
            <a:r>
              <a:rPr lang="en-US" sz="2400" dirty="0"/>
              <a:t>Palliative care teams, hospice providers and other healthcare organizations must work together to find solutions for all patients and families in their final months of life</a:t>
            </a:r>
          </a:p>
        </p:txBody>
      </p:sp>
      <p:pic>
        <p:nvPicPr>
          <p:cNvPr id="4" name="Picture 3" descr="C:\Documents and Settings\Kobler_Kathie\Local Settings\Temporary Internet Files\Content.IE5\I3XQKJP9\MP900408981[1].jpg">
            <a:extLst>
              <a:ext uri="{FF2B5EF4-FFF2-40B4-BE49-F238E27FC236}">
                <a16:creationId xmlns:a16="http://schemas.microsoft.com/office/drawing/2014/main" id="{0D3569F6-FA49-41DA-A9B9-A22CBC3BC4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559" y="2273244"/>
            <a:ext cx="4767891" cy="3248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29152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A6FB2-6033-425E-B59E-60FB7599C7EA}"/>
              </a:ext>
            </a:extLst>
          </p:cNvPr>
          <p:cNvSpPr>
            <a:spLocks noGrp="1"/>
          </p:cNvSpPr>
          <p:nvPr>
            <p:ph type="title"/>
          </p:nvPr>
        </p:nvSpPr>
        <p:spPr/>
        <p:txBody>
          <a:bodyPr/>
          <a:lstStyle/>
          <a:p>
            <a:r>
              <a:rPr lang="en-US" b="1" dirty="0"/>
              <a:t>Domain 7: Pediatric Highlights</a:t>
            </a:r>
          </a:p>
        </p:txBody>
      </p:sp>
      <p:sp>
        <p:nvSpPr>
          <p:cNvPr id="6" name="Content Placeholder 5">
            <a:extLst>
              <a:ext uri="{FF2B5EF4-FFF2-40B4-BE49-F238E27FC236}">
                <a16:creationId xmlns:a16="http://schemas.microsoft.com/office/drawing/2014/main" id="{C4010F0A-E509-4E74-B3D6-7990B693228B}"/>
              </a:ext>
            </a:extLst>
          </p:cNvPr>
          <p:cNvSpPr>
            <a:spLocks noGrp="1"/>
          </p:cNvSpPr>
          <p:nvPr>
            <p:ph idx="1"/>
          </p:nvPr>
        </p:nvSpPr>
        <p:spPr>
          <a:xfrm>
            <a:off x="900953" y="1618851"/>
            <a:ext cx="10515600" cy="4809688"/>
          </a:xfrm>
        </p:spPr>
        <p:txBody>
          <a:bodyPr/>
          <a:lstStyle/>
          <a:p>
            <a:r>
              <a:rPr lang="en-US" dirty="0">
                <a:solidFill>
                  <a:srgbClr val="C00000"/>
                </a:solidFill>
              </a:rPr>
              <a:t>Criteria 7.1.1.m </a:t>
            </a:r>
            <a:r>
              <a:rPr lang="en-US" dirty="0"/>
              <a:t>– Assessing and addressing the needs of children or adolescents facing the loss of a family member, including custody arrangements as needed, and coordinating with perinatal and pediatric grief specialists as needed</a:t>
            </a:r>
          </a:p>
          <a:p>
            <a:pPr marL="0" indent="0">
              <a:buNone/>
            </a:pPr>
            <a:endParaRPr lang="en-US" dirty="0"/>
          </a:p>
          <a:p>
            <a:r>
              <a:rPr lang="en-US" dirty="0">
                <a:solidFill>
                  <a:srgbClr val="C00000"/>
                </a:solidFill>
              </a:rPr>
              <a:t>Criteria 7.5.7 </a:t>
            </a:r>
            <a:r>
              <a:rPr lang="en-US" dirty="0"/>
              <a:t>– Grieving children are referred to pediatric grief specialists, programs, and camps based on their age and needs</a:t>
            </a:r>
          </a:p>
          <a:p>
            <a:endParaRPr lang="en-US" dirty="0"/>
          </a:p>
        </p:txBody>
      </p:sp>
    </p:spTree>
    <p:extLst>
      <p:ext uri="{BB962C8B-B14F-4D97-AF65-F5344CB8AC3E}">
        <p14:creationId xmlns:p14="http://schemas.microsoft.com/office/powerpoint/2010/main" val="3189462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AE26-E807-4010-8A65-08171707A640}"/>
              </a:ext>
            </a:extLst>
          </p:cNvPr>
          <p:cNvSpPr>
            <a:spLocks noGrp="1"/>
          </p:cNvSpPr>
          <p:nvPr>
            <p:ph type="title"/>
          </p:nvPr>
        </p:nvSpPr>
        <p:spPr/>
        <p:txBody>
          <a:bodyPr>
            <a:normAutofit/>
          </a:bodyPr>
          <a:lstStyle/>
          <a:p>
            <a:r>
              <a:rPr lang="en-US" b="1" dirty="0"/>
              <a:t>Domain 8: Ethical and Legal Aspects of Care</a:t>
            </a:r>
          </a:p>
        </p:txBody>
      </p:sp>
      <p:sp>
        <p:nvSpPr>
          <p:cNvPr id="3" name="Content Placeholder 2">
            <a:extLst>
              <a:ext uri="{FF2B5EF4-FFF2-40B4-BE49-F238E27FC236}">
                <a16:creationId xmlns:a16="http://schemas.microsoft.com/office/drawing/2014/main" id="{241C6F58-DFBB-45E6-B812-3B7D2D791018}"/>
              </a:ext>
            </a:extLst>
          </p:cNvPr>
          <p:cNvSpPr>
            <a:spLocks noGrp="1"/>
          </p:cNvSpPr>
          <p:nvPr>
            <p:ph idx="1"/>
          </p:nvPr>
        </p:nvSpPr>
        <p:spPr>
          <a:xfrm>
            <a:off x="945776" y="1690688"/>
            <a:ext cx="5437096" cy="4809688"/>
          </a:xfrm>
        </p:spPr>
        <p:txBody>
          <a:bodyPr>
            <a:normAutofit lnSpcReduction="10000"/>
          </a:bodyPr>
          <a:lstStyle/>
          <a:p>
            <a:pPr>
              <a:spcBef>
                <a:spcPts val="0"/>
              </a:spcBef>
              <a:spcAft>
                <a:spcPts val="600"/>
              </a:spcAft>
            </a:pPr>
            <a:r>
              <a:rPr lang="en-US" sz="2400" dirty="0"/>
              <a:t>IDT applies ethical principles to the care of patients with serious illness, including honoring patient preferences, and decisions made by surrogates</a:t>
            </a:r>
          </a:p>
          <a:p>
            <a:pPr>
              <a:spcBef>
                <a:spcPts val="0"/>
              </a:spcBef>
              <a:spcAft>
                <a:spcPts val="600"/>
              </a:spcAft>
            </a:pPr>
            <a:r>
              <a:rPr lang="en-US" sz="2400" dirty="0"/>
              <a:t>Surrogates’ obligations are to represent the patient’s preferences or best interests</a:t>
            </a:r>
          </a:p>
          <a:p>
            <a:pPr>
              <a:spcBef>
                <a:spcPts val="0"/>
              </a:spcBef>
              <a:spcAft>
                <a:spcPts val="600"/>
              </a:spcAft>
            </a:pPr>
            <a:r>
              <a:rPr lang="en-US" sz="2400" dirty="0"/>
              <a:t>Familiarity with local and state laws is needed relating to: </a:t>
            </a:r>
          </a:p>
          <a:p>
            <a:pPr lvl="1">
              <a:spcBef>
                <a:spcPts val="0"/>
              </a:spcBef>
              <a:spcAft>
                <a:spcPts val="600"/>
              </a:spcAft>
            </a:pPr>
            <a:r>
              <a:rPr lang="en-US" sz="2000" dirty="0"/>
              <a:t>Advance care planning</a:t>
            </a:r>
          </a:p>
          <a:p>
            <a:pPr lvl="1">
              <a:spcBef>
                <a:spcPts val="0"/>
              </a:spcBef>
              <a:spcAft>
                <a:spcPts val="600"/>
              </a:spcAft>
            </a:pPr>
            <a:r>
              <a:rPr lang="en-US" sz="2000" dirty="0"/>
              <a:t>Decisions regarding life-sustaining treatments</a:t>
            </a:r>
          </a:p>
          <a:p>
            <a:pPr lvl="1">
              <a:spcBef>
                <a:spcPts val="0"/>
              </a:spcBef>
              <a:spcAft>
                <a:spcPts val="600"/>
              </a:spcAft>
            </a:pPr>
            <a:r>
              <a:rPr lang="en-US" sz="2000" dirty="0"/>
              <a:t>Evolving treatments with legal ramifications   (</a:t>
            </a:r>
            <a:r>
              <a:rPr lang="en-US" sz="2000" dirty="0" err="1"/>
              <a:t>eg</a:t>
            </a:r>
            <a:r>
              <a:rPr lang="en-US" sz="2000" dirty="0"/>
              <a:t>, medical marijuana)</a:t>
            </a:r>
          </a:p>
          <a:p>
            <a:endParaRPr lang="en-US" sz="2400" dirty="0"/>
          </a:p>
        </p:txBody>
      </p:sp>
      <p:pic>
        <p:nvPicPr>
          <p:cNvPr id="4" name="Picture 3">
            <a:extLst>
              <a:ext uri="{FF2B5EF4-FFF2-40B4-BE49-F238E27FC236}">
                <a16:creationId xmlns:a16="http://schemas.microsoft.com/office/drawing/2014/main" id="{124EDE9B-4A18-41C6-BA19-BFFC3795423E}"/>
              </a:ext>
            </a:extLst>
          </p:cNvPr>
          <p:cNvPicPr>
            <a:picLocks noChangeAspect="1"/>
          </p:cNvPicPr>
          <p:nvPr/>
        </p:nvPicPr>
        <p:blipFill>
          <a:blip r:embed="rId2"/>
          <a:stretch>
            <a:fillRect/>
          </a:stretch>
        </p:blipFill>
        <p:spPr>
          <a:xfrm>
            <a:off x="6799729" y="1846492"/>
            <a:ext cx="4478217" cy="2994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1589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A6FB2-6033-425E-B59E-60FB7599C7EA}"/>
              </a:ext>
            </a:extLst>
          </p:cNvPr>
          <p:cNvSpPr>
            <a:spLocks noGrp="1"/>
          </p:cNvSpPr>
          <p:nvPr>
            <p:ph type="title"/>
          </p:nvPr>
        </p:nvSpPr>
        <p:spPr/>
        <p:txBody>
          <a:bodyPr/>
          <a:lstStyle/>
          <a:p>
            <a:r>
              <a:rPr lang="en-US" b="1" dirty="0"/>
              <a:t>Domain 8: Pediatric Perspectives</a:t>
            </a:r>
          </a:p>
        </p:txBody>
      </p:sp>
      <p:sp>
        <p:nvSpPr>
          <p:cNvPr id="6" name="Content Placeholder 5">
            <a:extLst>
              <a:ext uri="{FF2B5EF4-FFF2-40B4-BE49-F238E27FC236}">
                <a16:creationId xmlns:a16="http://schemas.microsoft.com/office/drawing/2014/main" id="{C4010F0A-E509-4E74-B3D6-7990B693228B}"/>
              </a:ext>
            </a:extLst>
          </p:cNvPr>
          <p:cNvSpPr>
            <a:spLocks noGrp="1"/>
          </p:cNvSpPr>
          <p:nvPr>
            <p:ph idx="1"/>
          </p:nvPr>
        </p:nvSpPr>
        <p:spPr>
          <a:xfrm>
            <a:off x="937651" y="1737990"/>
            <a:ext cx="4820211" cy="3876998"/>
          </a:xfrm>
        </p:spPr>
        <p:txBody>
          <a:bodyPr>
            <a:normAutofit/>
          </a:bodyPr>
          <a:lstStyle/>
          <a:p>
            <a:r>
              <a:rPr lang="en-US" dirty="0">
                <a:solidFill>
                  <a:srgbClr val="C00000"/>
                </a:solidFill>
              </a:rPr>
              <a:t>Criteria 8.1.12 </a:t>
            </a:r>
            <a:r>
              <a:rPr lang="en-US" dirty="0"/>
              <a:t>– (Global) Ensuring IDT sustainability and avoiding clinician burnout is considered an ethical obligation in all care settings to preserve team members’ health and ability to remain engaged in palliative care.</a:t>
            </a:r>
          </a:p>
        </p:txBody>
      </p:sp>
      <p:pic>
        <p:nvPicPr>
          <p:cNvPr id="4" name="Content Placeholder 4">
            <a:extLst>
              <a:ext uri="{FF2B5EF4-FFF2-40B4-BE49-F238E27FC236}">
                <a16:creationId xmlns:a16="http://schemas.microsoft.com/office/drawing/2014/main" id="{4C9E3FE1-4682-4B9A-93FB-B9E760FF7DF9}"/>
              </a:ext>
            </a:extLst>
          </p:cNvPr>
          <p:cNvPicPr>
            <a:picLocks noChangeAspect="1"/>
          </p:cNvPicPr>
          <p:nvPr/>
        </p:nvPicPr>
        <p:blipFill rotWithShape="1">
          <a:blip r:embed="rId2"/>
          <a:srcRect l="-1" t="17032" r="-185" b="16795"/>
          <a:stretch/>
        </p:blipFill>
        <p:spPr>
          <a:xfrm>
            <a:off x="6048375" y="1824039"/>
            <a:ext cx="5129600" cy="3034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4935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A6FB2-6033-425E-B59E-60FB7599C7EA}"/>
              </a:ext>
            </a:extLst>
          </p:cNvPr>
          <p:cNvSpPr>
            <a:spLocks noGrp="1"/>
          </p:cNvSpPr>
          <p:nvPr>
            <p:ph type="title"/>
          </p:nvPr>
        </p:nvSpPr>
        <p:spPr/>
        <p:txBody>
          <a:bodyPr/>
          <a:lstStyle/>
          <a:p>
            <a:r>
              <a:rPr lang="en-US" b="1" dirty="0"/>
              <a:t>Domain 8: Pediatric Perspectives</a:t>
            </a:r>
          </a:p>
        </p:txBody>
      </p:sp>
      <p:sp>
        <p:nvSpPr>
          <p:cNvPr id="6" name="Content Placeholder 5">
            <a:extLst>
              <a:ext uri="{FF2B5EF4-FFF2-40B4-BE49-F238E27FC236}">
                <a16:creationId xmlns:a16="http://schemas.microsoft.com/office/drawing/2014/main" id="{C4010F0A-E509-4E74-B3D6-7990B693228B}"/>
              </a:ext>
            </a:extLst>
          </p:cNvPr>
          <p:cNvSpPr>
            <a:spLocks noGrp="1"/>
          </p:cNvSpPr>
          <p:nvPr>
            <p:ph idx="1"/>
          </p:nvPr>
        </p:nvSpPr>
        <p:spPr>
          <a:xfrm>
            <a:off x="909917" y="1568030"/>
            <a:ext cx="10372165" cy="4809688"/>
          </a:xfrm>
        </p:spPr>
        <p:txBody>
          <a:bodyPr/>
          <a:lstStyle/>
          <a:p>
            <a:r>
              <a:rPr lang="en-US" dirty="0">
                <a:solidFill>
                  <a:srgbClr val="C00000"/>
                </a:solidFill>
              </a:rPr>
              <a:t>Criteria 8.2.3 </a:t>
            </a:r>
            <a:r>
              <a:rPr lang="en-US" dirty="0"/>
              <a:t>– (Legal Considerations) Attention is paid to the rights of children and adolescents in decision making, as well as applicable statutes.</a:t>
            </a:r>
          </a:p>
          <a:p>
            <a:pPr marL="0" indent="0">
              <a:buNone/>
            </a:pPr>
            <a:endParaRPr lang="en-US" dirty="0"/>
          </a:p>
          <a:p>
            <a:r>
              <a:rPr lang="en-US" dirty="0">
                <a:solidFill>
                  <a:srgbClr val="C00000"/>
                </a:solidFill>
              </a:rPr>
              <a:t>Criteria 8.3.7 </a:t>
            </a:r>
            <a:r>
              <a:rPr lang="en-US" dirty="0"/>
              <a:t>–  (Assessment) When caring for pediatric patients with serious illness, the child’s or adolescent’s views and preferences for medical care, including assent for treatment (when developmentally appropriate), are assessed, documented, and given appropriate weight in decision making.</a:t>
            </a:r>
          </a:p>
          <a:p>
            <a:endParaRPr lang="en-US" sz="2667" dirty="0"/>
          </a:p>
          <a:p>
            <a:endParaRPr lang="en-US" dirty="0"/>
          </a:p>
        </p:txBody>
      </p:sp>
    </p:spTree>
    <p:extLst>
      <p:ext uri="{BB962C8B-B14F-4D97-AF65-F5344CB8AC3E}">
        <p14:creationId xmlns:p14="http://schemas.microsoft.com/office/powerpoint/2010/main" val="4102320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A6FB2-6033-425E-B59E-60FB7599C7EA}"/>
              </a:ext>
            </a:extLst>
          </p:cNvPr>
          <p:cNvSpPr>
            <a:spLocks noGrp="1"/>
          </p:cNvSpPr>
          <p:nvPr>
            <p:ph type="title"/>
          </p:nvPr>
        </p:nvSpPr>
        <p:spPr/>
        <p:txBody>
          <a:bodyPr/>
          <a:lstStyle/>
          <a:p>
            <a:r>
              <a:rPr lang="en-US" b="1" dirty="0"/>
              <a:t>Domain 8: Pediatric Perspectives (cont.)</a:t>
            </a:r>
          </a:p>
        </p:txBody>
      </p:sp>
      <p:sp>
        <p:nvSpPr>
          <p:cNvPr id="6" name="Content Placeholder 5">
            <a:extLst>
              <a:ext uri="{FF2B5EF4-FFF2-40B4-BE49-F238E27FC236}">
                <a16:creationId xmlns:a16="http://schemas.microsoft.com/office/drawing/2014/main" id="{C4010F0A-E509-4E74-B3D6-7990B693228B}"/>
              </a:ext>
            </a:extLst>
          </p:cNvPr>
          <p:cNvSpPr>
            <a:spLocks noGrp="1"/>
          </p:cNvSpPr>
          <p:nvPr>
            <p:ph idx="1"/>
          </p:nvPr>
        </p:nvSpPr>
        <p:spPr>
          <a:xfrm>
            <a:off x="900954" y="1545618"/>
            <a:ext cx="9789458" cy="4809688"/>
          </a:xfrm>
        </p:spPr>
        <p:txBody>
          <a:bodyPr/>
          <a:lstStyle/>
          <a:p>
            <a:r>
              <a:rPr lang="en-US" dirty="0">
                <a:solidFill>
                  <a:srgbClr val="C00000"/>
                </a:solidFill>
              </a:rPr>
              <a:t>Criteria 8.4.5 </a:t>
            </a:r>
            <a:r>
              <a:rPr lang="en-US" dirty="0"/>
              <a:t>– (Ongoing Decision Making) Children receive open, honest, developmentally-appropriate information about their serious illness and treatment options, and are given the opportunity to participate in decision making according to their wishes, age, and developmental capacity. When the child’s wishes differ from those of the adult decision maker, staff is available to assist the child and family work towards a resolution, prioritizing fidelity to the patient.</a:t>
            </a:r>
          </a:p>
          <a:p>
            <a:endParaRPr lang="en-US" sz="2667" dirty="0"/>
          </a:p>
          <a:p>
            <a:endParaRPr lang="en-US" dirty="0"/>
          </a:p>
        </p:txBody>
      </p:sp>
    </p:spTree>
    <p:extLst>
      <p:ext uri="{BB962C8B-B14F-4D97-AF65-F5344CB8AC3E}">
        <p14:creationId xmlns:p14="http://schemas.microsoft.com/office/powerpoint/2010/main" val="1739588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A6FB2-6033-425E-B59E-60FB7599C7EA}"/>
              </a:ext>
            </a:extLst>
          </p:cNvPr>
          <p:cNvSpPr>
            <a:spLocks noGrp="1"/>
          </p:cNvSpPr>
          <p:nvPr>
            <p:ph type="title"/>
          </p:nvPr>
        </p:nvSpPr>
        <p:spPr/>
        <p:txBody>
          <a:bodyPr/>
          <a:lstStyle/>
          <a:p>
            <a:r>
              <a:rPr lang="en-US" b="1" dirty="0"/>
              <a:t>Domain 8: Pediatric Perspectives (cont.)</a:t>
            </a:r>
          </a:p>
        </p:txBody>
      </p:sp>
      <p:sp>
        <p:nvSpPr>
          <p:cNvPr id="6" name="Content Placeholder 5">
            <a:extLst>
              <a:ext uri="{FF2B5EF4-FFF2-40B4-BE49-F238E27FC236}">
                <a16:creationId xmlns:a16="http://schemas.microsoft.com/office/drawing/2014/main" id="{C4010F0A-E509-4E74-B3D6-7990B693228B}"/>
              </a:ext>
            </a:extLst>
          </p:cNvPr>
          <p:cNvSpPr>
            <a:spLocks noGrp="1"/>
          </p:cNvSpPr>
          <p:nvPr>
            <p:ph idx="1"/>
          </p:nvPr>
        </p:nvSpPr>
        <p:spPr>
          <a:xfrm>
            <a:off x="990600" y="1617336"/>
            <a:ext cx="10363200" cy="4809688"/>
          </a:xfrm>
        </p:spPr>
        <p:txBody>
          <a:bodyPr/>
          <a:lstStyle/>
          <a:p>
            <a:r>
              <a:rPr lang="en-US" dirty="0">
                <a:solidFill>
                  <a:srgbClr val="C00000"/>
                </a:solidFill>
              </a:rPr>
              <a:t>Criteria 8.4.6 </a:t>
            </a:r>
            <a:r>
              <a:rPr lang="en-US" dirty="0"/>
              <a:t>– (Ongoing Decision Making) When parents or legal decision makers express a strong preference for non-disclosure of a poor prognosis to a seriously ill child or adolescent, the IDT assesses family motivations and values regarding truth-telling practices and preferences. While it is sometimes ethically permissible to defer to family values regarding nondisclosure of prognosis, clinicians work collaboratively with the family to meet the child or adolescent’s individual needs while respecting the parent or decision makers’ expectations and boundaries.</a:t>
            </a:r>
          </a:p>
          <a:p>
            <a:endParaRPr lang="en-US" sz="2667" dirty="0"/>
          </a:p>
          <a:p>
            <a:endParaRPr lang="en-US" dirty="0"/>
          </a:p>
        </p:txBody>
      </p:sp>
    </p:spTree>
    <p:extLst>
      <p:ext uri="{BB962C8B-B14F-4D97-AF65-F5344CB8AC3E}">
        <p14:creationId xmlns:p14="http://schemas.microsoft.com/office/powerpoint/2010/main" val="1775223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139CBE-A089-44C9-95AF-587EBFC212FF}"/>
              </a:ext>
            </a:extLst>
          </p:cNvPr>
          <p:cNvSpPr>
            <a:spLocks noGrp="1"/>
          </p:cNvSpPr>
          <p:nvPr>
            <p:ph type="title"/>
          </p:nvPr>
        </p:nvSpPr>
        <p:spPr/>
        <p:txBody>
          <a:bodyPr>
            <a:normAutofit/>
          </a:bodyPr>
          <a:lstStyle/>
          <a:p>
            <a:r>
              <a:rPr lang="en-US" sz="4400" b="1" dirty="0"/>
              <a:t>4</a:t>
            </a:r>
            <a:r>
              <a:rPr lang="en-US" sz="4400" b="1" baseline="30000" dirty="0"/>
              <a:t>th</a:t>
            </a:r>
            <a:r>
              <a:rPr lang="en-US" sz="4400" b="1" dirty="0"/>
              <a:t> edition: Publication</a:t>
            </a:r>
          </a:p>
        </p:txBody>
      </p:sp>
      <p:sp>
        <p:nvSpPr>
          <p:cNvPr id="2" name="Text Placeholder 1">
            <a:extLst>
              <a:ext uri="{FF2B5EF4-FFF2-40B4-BE49-F238E27FC236}">
                <a16:creationId xmlns:a16="http://schemas.microsoft.com/office/drawing/2014/main" id="{C9C6E9E0-CCF5-4F5D-8E8D-F1760812BF8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4717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68" y="266680"/>
            <a:ext cx="10515600" cy="1325563"/>
          </a:xfrm>
        </p:spPr>
        <p:txBody>
          <a:bodyPr/>
          <a:lstStyle/>
          <a:p>
            <a:r>
              <a:rPr lang="en-US" b="1" dirty="0"/>
              <a:t>Anatomy of a Domain: Example 1</a:t>
            </a:r>
          </a:p>
        </p:txBody>
      </p:sp>
      <p:sp>
        <p:nvSpPr>
          <p:cNvPr id="13" name="TextBox 12"/>
          <p:cNvSpPr txBox="1"/>
          <p:nvPr/>
        </p:nvSpPr>
        <p:spPr>
          <a:xfrm>
            <a:off x="1026878" y="2964360"/>
            <a:ext cx="1566863" cy="707886"/>
          </a:xfrm>
          <a:prstGeom prst="rect">
            <a:avLst/>
          </a:prstGeom>
          <a:noFill/>
        </p:spPr>
        <p:txBody>
          <a:bodyPr>
            <a:spAutoFit/>
          </a:bodyPr>
          <a:lstStyle/>
          <a:p>
            <a:pPr>
              <a:defRPr/>
            </a:pPr>
            <a:r>
              <a:rPr lang="en-US" sz="2000" dirty="0">
                <a:solidFill>
                  <a:schemeClr val="accent1">
                    <a:lumMod val="50000"/>
                  </a:schemeClr>
                </a:solidFill>
              </a:rPr>
              <a:t>Expanded introductions</a:t>
            </a:r>
          </a:p>
        </p:txBody>
      </p:sp>
      <p:sp>
        <p:nvSpPr>
          <p:cNvPr id="14" name="Left Arrow 13"/>
          <p:cNvSpPr/>
          <p:nvPr/>
        </p:nvSpPr>
        <p:spPr>
          <a:xfrm rot="10800000">
            <a:off x="1174728" y="4001514"/>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1089080" y="4547614"/>
            <a:ext cx="1494120" cy="1477328"/>
          </a:xfrm>
          <a:prstGeom prst="rect">
            <a:avLst/>
          </a:prstGeom>
          <a:noFill/>
        </p:spPr>
        <p:txBody>
          <a:bodyPr wrap="square">
            <a:spAutoFit/>
          </a:bodyPr>
          <a:lstStyle/>
          <a:p>
            <a:pPr>
              <a:defRPr/>
            </a:pPr>
            <a:r>
              <a:rPr lang="en-US" dirty="0">
                <a:solidFill>
                  <a:schemeClr val="accent1">
                    <a:lumMod val="50000"/>
                  </a:schemeClr>
                </a:solidFill>
              </a:rPr>
              <a:t>Temporal organization</a:t>
            </a:r>
          </a:p>
          <a:p>
            <a:pPr>
              <a:defRPr/>
            </a:pPr>
            <a:endParaRPr lang="en-US" dirty="0">
              <a:solidFill>
                <a:schemeClr val="accent1">
                  <a:lumMod val="50000"/>
                </a:schemeClr>
              </a:solidFill>
            </a:endParaRPr>
          </a:p>
          <a:p>
            <a:pPr>
              <a:defRPr/>
            </a:pPr>
            <a:r>
              <a:rPr lang="en-US" dirty="0">
                <a:solidFill>
                  <a:schemeClr val="accent1">
                    <a:lumMod val="50000"/>
                  </a:schemeClr>
                </a:solidFill>
              </a:rPr>
              <a:t>Numbered items</a:t>
            </a:r>
          </a:p>
        </p:txBody>
      </p:sp>
      <p:sp>
        <p:nvSpPr>
          <p:cNvPr id="16" name="Left Arrow 15"/>
          <p:cNvSpPr/>
          <p:nvPr/>
        </p:nvSpPr>
        <p:spPr>
          <a:xfrm>
            <a:off x="9387342" y="1781438"/>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9315525" y="2533471"/>
            <a:ext cx="1566863" cy="1015663"/>
          </a:xfrm>
          <a:prstGeom prst="rect">
            <a:avLst/>
          </a:prstGeom>
          <a:noFill/>
        </p:spPr>
        <p:txBody>
          <a:bodyPr>
            <a:spAutoFit/>
          </a:bodyPr>
          <a:lstStyle/>
          <a:p>
            <a:pPr>
              <a:defRPr/>
            </a:pPr>
            <a:r>
              <a:rPr lang="en-US" sz="2000" dirty="0">
                <a:solidFill>
                  <a:schemeClr val="accent1">
                    <a:lumMod val="50000"/>
                  </a:schemeClr>
                </a:solidFill>
              </a:rPr>
              <a:t>Bleed tabs for easy access</a:t>
            </a:r>
          </a:p>
        </p:txBody>
      </p:sp>
      <p:sp>
        <p:nvSpPr>
          <p:cNvPr id="11" name="Left Arrow 13">
            <a:extLst>
              <a:ext uri="{FF2B5EF4-FFF2-40B4-BE49-F238E27FC236}">
                <a16:creationId xmlns:a16="http://schemas.microsoft.com/office/drawing/2014/main" id="{BA5155A2-4D19-4C21-BEFF-B9E718BAE520}"/>
              </a:ext>
            </a:extLst>
          </p:cNvPr>
          <p:cNvSpPr/>
          <p:nvPr/>
        </p:nvSpPr>
        <p:spPr>
          <a:xfrm rot="10800000">
            <a:off x="1174728" y="2260421"/>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a:extLst>
              <a:ext uri="{FF2B5EF4-FFF2-40B4-BE49-F238E27FC236}">
                <a16:creationId xmlns:a16="http://schemas.microsoft.com/office/drawing/2014/main" id="{BF0082D9-FFD0-494C-BA2B-DC8685F13022}"/>
              </a:ext>
            </a:extLst>
          </p:cNvPr>
          <p:cNvPicPr>
            <a:picLocks noChangeAspect="1"/>
          </p:cNvPicPr>
          <p:nvPr/>
        </p:nvPicPr>
        <p:blipFill>
          <a:blip r:embed="rId3"/>
          <a:stretch>
            <a:fillRect/>
          </a:stretch>
        </p:blipFill>
        <p:spPr>
          <a:xfrm>
            <a:off x="2668848" y="1360377"/>
            <a:ext cx="6540497" cy="4873680"/>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C8091C8A-6CB7-4F23-B766-DEA324D212BF}"/>
              </a:ext>
            </a:extLst>
          </p:cNvPr>
          <p:cNvSpPr txBox="1"/>
          <p:nvPr/>
        </p:nvSpPr>
        <p:spPr>
          <a:xfrm>
            <a:off x="9382110" y="4009192"/>
            <a:ext cx="1635162" cy="1323439"/>
          </a:xfrm>
          <a:prstGeom prst="rect">
            <a:avLst/>
          </a:prstGeom>
          <a:noFill/>
        </p:spPr>
        <p:txBody>
          <a:bodyPr wrap="square">
            <a:spAutoFit/>
          </a:bodyPr>
          <a:lstStyle/>
          <a:p>
            <a:pPr>
              <a:defRPr/>
            </a:pPr>
            <a:r>
              <a:rPr lang="en-US" sz="2000" dirty="0">
                <a:solidFill>
                  <a:schemeClr val="accent1">
                    <a:lumMod val="50000"/>
                  </a:schemeClr>
                </a:solidFill>
              </a:rPr>
              <a:t>Words bolded in </a:t>
            </a:r>
            <a:r>
              <a:rPr lang="en-US" sz="2000" b="1" dirty="0">
                <a:solidFill>
                  <a:srgbClr val="FF0000"/>
                </a:solidFill>
              </a:rPr>
              <a:t>red</a:t>
            </a:r>
            <a:r>
              <a:rPr lang="en-US" sz="2000" dirty="0">
                <a:solidFill>
                  <a:schemeClr val="accent1">
                    <a:lumMod val="50000"/>
                  </a:schemeClr>
                </a:solidFill>
              </a:rPr>
              <a:t> are defined in the Glossary</a:t>
            </a:r>
          </a:p>
        </p:txBody>
      </p:sp>
    </p:spTree>
    <p:extLst>
      <p:ext uri="{BB962C8B-B14F-4D97-AF65-F5344CB8AC3E}">
        <p14:creationId xmlns:p14="http://schemas.microsoft.com/office/powerpoint/2010/main" val="1031634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146"/>
            <a:ext cx="10515600" cy="1325563"/>
          </a:xfrm>
        </p:spPr>
        <p:txBody>
          <a:bodyPr>
            <a:normAutofit/>
          </a:bodyPr>
          <a:lstStyle/>
          <a:p>
            <a:r>
              <a:rPr lang="en-US" b="1" dirty="0"/>
              <a:t>Anatomy of a Domain: Example 2</a:t>
            </a:r>
          </a:p>
        </p:txBody>
      </p:sp>
      <p:sp>
        <p:nvSpPr>
          <p:cNvPr id="6" name="Left Arrow 5"/>
          <p:cNvSpPr/>
          <p:nvPr/>
        </p:nvSpPr>
        <p:spPr>
          <a:xfrm rot="10800000">
            <a:off x="1604900" y="1282439"/>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1527143" y="1859747"/>
            <a:ext cx="1543686" cy="707886"/>
          </a:xfrm>
          <a:prstGeom prst="rect">
            <a:avLst/>
          </a:prstGeom>
          <a:noFill/>
        </p:spPr>
        <p:txBody>
          <a:bodyPr wrap="square">
            <a:spAutoFit/>
          </a:bodyPr>
          <a:lstStyle/>
          <a:p>
            <a:pPr>
              <a:defRPr/>
            </a:pPr>
            <a:r>
              <a:rPr lang="en-US" sz="2000" dirty="0">
                <a:solidFill>
                  <a:schemeClr val="accent1">
                    <a:lumMod val="50000"/>
                  </a:schemeClr>
                </a:solidFill>
              </a:rPr>
              <a:t>Clinical implications</a:t>
            </a:r>
          </a:p>
        </p:txBody>
      </p:sp>
      <p:sp>
        <p:nvSpPr>
          <p:cNvPr id="8" name="Left Arrow 7"/>
          <p:cNvSpPr/>
          <p:nvPr/>
        </p:nvSpPr>
        <p:spPr>
          <a:xfrm rot="10800000">
            <a:off x="1669275" y="3664657"/>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1604900" y="4405367"/>
            <a:ext cx="1548478" cy="1015663"/>
          </a:xfrm>
          <a:prstGeom prst="rect">
            <a:avLst/>
          </a:prstGeom>
          <a:noFill/>
        </p:spPr>
        <p:txBody>
          <a:bodyPr wrap="square">
            <a:spAutoFit/>
          </a:bodyPr>
          <a:lstStyle/>
          <a:p>
            <a:pPr>
              <a:defRPr/>
            </a:pPr>
            <a:r>
              <a:rPr lang="en-US" sz="2000" dirty="0">
                <a:solidFill>
                  <a:schemeClr val="accent1">
                    <a:lumMod val="50000"/>
                  </a:schemeClr>
                </a:solidFill>
              </a:rPr>
              <a:t>Application for ALL clinicians</a:t>
            </a:r>
          </a:p>
        </p:txBody>
      </p:sp>
      <p:sp>
        <p:nvSpPr>
          <p:cNvPr id="10" name="Left Arrow 9"/>
          <p:cNvSpPr/>
          <p:nvPr/>
        </p:nvSpPr>
        <p:spPr>
          <a:xfrm>
            <a:off x="8816037" y="2533363"/>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8816037" y="3167390"/>
            <a:ext cx="1684627" cy="707886"/>
          </a:xfrm>
          <a:prstGeom prst="rect">
            <a:avLst/>
          </a:prstGeom>
          <a:noFill/>
        </p:spPr>
        <p:txBody>
          <a:bodyPr wrap="square">
            <a:spAutoFit/>
          </a:bodyPr>
          <a:lstStyle/>
          <a:p>
            <a:pPr>
              <a:defRPr/>
            </a:pPr>
            <a:r>
              <a:rPr lang="en-US" sz="2000" dirty="0">
                <a:solidFill>
                  <a:schemeClr val="accent1">
                    <a:lumMod val="50000"/>
                  </a:schemeClr>
                </a:solidFill>
              </a:rPr>
              <a:t>Operational implications</a:t>
            </a:r>
          </a:p>
        </p:txBody>
      </p:sp>
      <p:sp>
        <p:nvSpPr>
          <p:cNvPr id="14" name="Left Arrow 13"/>
          <p:cNvSpPr/>
          <p:nvPr/>
        </p:nvSpPr>
        <p:spPr>
          <a:xfrm>
            <a:off x="8899380" y="4965061"/>
            <a:ext cx="1009650"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8899380" y="5689244"/>
            <a:ext cx="2424294" cy="707886"/>
          </a:xfrm>
          <a:prstGeom prst="rect">
            <a:avLst/>
          </a:prstGeom>
          <a:solidFill>
            <a:schemeClr val="bg1"/>
          </a:solidFill>
        </p:spPr>
        <p:txBody>
          <a:bodyPr wrap="square">
            <a:spAutoFit/>
          </a:bodyPr>
          <a:lstStyle/>
          <a:p>
            <a:pPr>
              <a:defRPr/>
            </a:pPr>
            <a:r>
              <a:rPr lang="en-US" sz="2000" dirty="0">
                <a:solidFill>
                  <a:schemeClr val="accent1">
                    <a:lumMod val="50000"/>
                  </a:schemeClr>
                </a:solidFill>
              </a:rPr>
              <a:t>Key research evidence overview</a:t>
            </a:r>
          </a:p>
        </p:txBody>
      </p:sp>
      <p:pic>
        <p:nvPicPr>
          <p:cNvPr id="4" name="Picture 3">
            <a:extLst>
              <a:ext uri="{FF2B5EF4-FFF2-40B4-BE49-F238E27FC236}">
                <a16:creationId xmlns:a16="http://schemas.microsoft.com/office/drawing/2014/main" id="{1A70FA0A-98A3-4B58-872D-4EFC08A43A42}"/>
              </a:ext>
            </a:extLst>
          </p:cNvPr>
          <p:cNvPicPr>
            <a:picLocks noChangeAspect="1"/>
          </p:cNvPicPr>
          <p:nvPr/>
        </p:nvPicPr>
        <p:blipFill>
          <a:blip r:embed="rId3"/>
          <a:stretch>
            <a:fillRect/>
          </a:stretch>
        </p:blipFill>
        <p:spPr>
          <a:xfrm>
            <a:off x="3153378" y="1062441"/>
            <a:ext cx="5508617" cy="5419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779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38C3BA-AAAA-49A0-9132-A66869226364}"/>
              </a:ext>
            </a:extLst>
          </p:cNvPr>
          <p:cNvSpPr>
            <a:spLocks noGrp="1"/>
          </p:cNvSpPr>
          <p:nvPr>
            <p:ph type="title"/>
          </p:nvPr>
        </p:nvSpPr>
        <p:spPr/>
        <p:txBody>
          <a:bodyPr>
            <a:normAutofit/>
          </a:bodyPr>
          <a:lstStyle/>
          <a:p>
            <a:r>
              <a:rPr lang="en-US" b="1" dirty="0"/>
              <a:t>Palliative Care Definition</a:t>
            </a:r>
          </a:p>
        </p:txBody>
      </p:sp>
      <p:sp>
        <p:nvSpPr>
          <p:cNvPr id="5" name="Content Placeholder 4">
            <a:extLst>
              <a:ext uri="{FF2B5EF4-FFF2-40B4-BE49-F238E27FC236}">
                <a16:creationId xmlns:a16="http://schemas.microsoft.com/office/drawing/2014/main" id="{38007FC1-921A-4E8B-8D25-1F3E81B89977}"/>
              </a:ext>
            </a:extLst>
          </p:cNvPr>
          <p:cNvSpPr>
            <a:spLocks noGrp="1"/>
          </p:cNvSpPr>
          <p:nvPr>
            <p:ph idx="1"/>
          </p:nvPr>
        </p:nvSpPr>
        <p:spPr>
          <a:xfrm>
            <a:off x="838200" y="1462555"/>
            <a:ext cx="10515600" cy="4666760"/>
          </a:xfrm>
        </p:spPr>
        <p:txBody>
          <a:bodyPr>
            <a:normAutofit fontScale="92500" lnSpcReduction="20000"/>
          </a:bodyPr>
          <a:lstStyle/>
          <a:p>
            <a:pPr>
              <a:lnSpc>
                <a:spcPct val="110000"/>
              </a:lnSpc>
            </a:pPr>
            <a:r>
              <a:rPr lang="en-US" sz="3000" dirty="0"/>
              <a:t>Interdisciplinary care delivery system designed for patients, their families and caregivers </a:t>
            </a:r>
          </a:p>
          <a:p>
            <a:pPr>
              <a:lnSpc>
                <a:spcPct val="110000"/>
              </a:lnSpc>
            </a:pPr>
            <a:r>
              <a:rPr lang="en-US" sz="3000" dirty="0"/>
              <a:t>Beneficial at any stage of a serious illness</a:t>
            </a:r>
          </a:p>
          <a:p>
            <a:pPr>
              <a:lnSpc>
                <a:spcPct val="110000"/>
              </a:lnSpc>
            </a:pPr>
            <a:r>
              <a:rPr lang="en-US" sz="3000" dirty="0"/>
              <a:t>Anticipates, prevents, and manages physical, psychological, social, and spiritual suffering to optimize quality of life</a:t>
            </a:r>
          </a:p>
          <a:p>
            <a:pPr>
              <a:lnSpc>
                <a:spcPct val="110000"/>
              </a:lnSpc>
            </a:pPr>
            <a:r>
              <a:rPr lang="en-US" sz="3000" dirty="0"/>
              <a:t>Delivered in any care setting through the collaboration of many types of care providers </a:t>
            </a:r>
          </a:p>
          <a:p>
            <a:pPr>
              <a:lnSpc>
                <a:spcPct val="110000"/>
              </a:lnSpc>
            </a:pPr>
            <a:r>
              <a:rPr lang="en-US" sz="3000" dirty="0"/>
              <a:t>Improves quality of life for both the patient and the family through early integration into the care plan </a:t>
            </a:r>
          </a:p>
          <a:p>
            <a:pPr marL="0" indent="0" algn="r">
              <a:lnSpc>
                <a:spcPct val="110000"/>
              </a:lnSpc>
              <a:buNone/>
            </a:pPr>
            <a:r>
              <a:rPr lang="en-US" sz="2400" dirty="0"/>
              <a:t>- National Consensus Project for Quality Palliative Care</a:t>
            </a:r>
          </a:p>
          <a:p>
            <a:pPr>
              <a:lnSpc>
                <a:spcPct val="110000"/>
              </a:lnSpc>
            </a:pPr>
            <a:endParaRPr lang="en-US" dirty="0"/>
          </a:p>
        </p:txBody>
      </p:sp>
    </p:spTree>
    <p:extLst>
      <p:ext uri="{BB962C8B-B14F-4D97-AF65-F5344CB8AC3E}">
        <p14:creationId xmlns:p14="http://schemas.microsoft.com/office/powerpoint/2010/main" val="3239506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83" y="252394"/>
            <a:ext cx="10515600" cy="1325563"/>
          </a:xfrm>
        </p:spPr>
        <p:txBody>
          <a:bodyPr/>
          <a:lstStyle/>
          <a:p>
            <a:r>
              <a:rPr lang="en-US" b="1" dirty="0"/>
              <a:t>Anatomy of a Domain: Example 3</a:t>
            </a:r>
          </a:p>
        </p:txBody>
      </p:sp>
      <p:sp>
        <p:nvSpPr>
          <p:cNvPr id="6" name="Left Arrow 5"/>
          <p:cNvSpPr/>
          <p:nvPr/>
        </p:nvSpPr>
        <p:spPr>
          <a:xfrm rot="10800000">
            <a:off x="824023" y="1718982"/>
            <a:ext cx="813552" cy="546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711972" y="2413337"/>
            <a:ext cx="1177925" cy="1015663"/>
          </a:xfrm>
          <a:prstGeom prst="rect">
            <a:avLst/>
          </a:prstGeom>
          <a:noFill/>
        </p:spPr>
        <p:txBody>
          <a:bodyPr>
            <a:spAutoFit/>
          </a:bodyPr>
          <a:lstStyle/>
          <a:p>
            <a:pPr>
              <a:defRPr/>
            </a:pPr>
            <a:r>
              <a:rPr lang="en-US" sz="2000" dirty="0">
                <a:solidFill>
                  <a:schemeClr val="accent1">
                    <a:lumMod val="50000"/>
                  </a:schemeClr>
                </a:solidFill>
              </a:rPr>
              <a:t>Diverse practice examples</a:t>
            </a:r>
          </a:p>
        </p:txBody>
      </p:sp>
      <p:pic>
        <p:nvPicPr>
          <p:cNvPr id="3" name="Picture 2">
            <a:extLst>
              <a:ext uri="{FF2B5EF4-FFF2-40B4-BE49-F238E27FC236}">
                <a16:creationId xmlns:a16="http://schemas.microsoft.com/office/drawing/2014/main" id="{1A7D074B-359E-4458-B674-3BD54852E540}"/>
              </a:ext>
            </a:extLst>
          </p:cNvPr>
          <p:cNvPicPr>
            <a:picLocks noChangeAspect="1"/>
          </p:cNvPicPr>
          <p:nvPr/>
        </p:nvPicPr>
        <p:blipFill>
          <a:blip r:embed="rId3"/>
          <a:stretch>
            <a:fillRect/>
          </a:stretch>
        </p:blipFill>
        <p:spPr>
          <a:xfrm>
            <a:off x="1932774" y="1780894"/>
            <a:ext cx="8702627" cy="553233"/>
          </a:xfrm>
          <a:prstGeom prst="rect">
            <a:avLst/>
          </a:prstGeom>
        </p:spPr>
      </p:pic>
      <p:pic>
        <p:nvPicPr>
          <p:cNvPr id="5" name="Picture 4">
            <a:extLst>
              <a:ext uri="{FF2B5EF4-FFF2-40B4-BE49-F238E27FC236}">
                <a16:creationId xmlns:a16="http://schemas.microsoft.com/office/drawing/2014/main" id="{8D3AC208-1677-4392-BE1F-878664E5D328}"/>
              </a:ext>
            </a:extLst>
          </p:cNvPr>
          <p:cNvPicPr>
            <a:picLocks noChangeAspect="1"/>
          </p:cNvPicPr>
          <p:nvPr/>
        </p:nvPicPr>
        <p:blipFill>
          <a:blip r:embed="rId4"/>
          <a:stretch>
            <a:fillRect/>
          </a:stretch>
        </p:blipFill>
        <p:spPr>
          <a:xfrm>
            <a:off x="1932773" y="2573407"/>
            <a:ext cx="8711673" cy="2810306"/>
          </a:xfrm>
          <a:prstGeom prst="rect">
            <a:avLst/>
          </a:prstGeom>
        </p:spPr>
      </p:pic>
    </p:spTree>
    <p:extLst>
      <p:ext uri="{BB962C8B-B14F-4D97-AF65-F5344CB8AC3E}">
        <p14:creationId xmlns:p14="http://schemas.microsoft.com/office/powerpoint/2010/main" val="156595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6E9B-1A94-40A2-BB38-C631E6A2EDAA}"/>
              </a:ext>
            </a:extLst>
          </p:cNvPr>
          <p:cNvSpPr>
            <a:spLocks noGrp="1"/>
          </p:cNvSpPr>
          <p:nvPr>
            <p:ph type="title"/>
          </p:nvPr>
        </p:nvSpPr>
        <p:spPr/>
        <p:txBody>
          <a:bodyPr/>
          <a:lstStyle/>
          <a:p>
            <a:r>
              <a:rPr lang="en-US" b="1" dirty="0"/>
              <a:t>Additional Content</a:t>
            </a:r>
          </a:p>
        </p:txBody>
      </p:sp>
      <p:pic>
        <p:nvPicPr>
          <p:cNvPr id="15" name="Content Placeholder 14">
            <a:extLst>
              <a:ext uri="{FF2B5EF4-FFF2-40B4-BE49-F238E27FC236}">
                <a16:creationId xmlns:a16="http://schemas.microsoft.com/office/drawing/2014/main" id="{9ECE813E-2C85-44C0-98D8-015304AFD24A}"/>
              </a:ext>
            </a:extLst>
          </p:cNvPr>
          <p:cNvPicPr>
            <a:picLocks noGrp="1" noChangeAspect="1"/>
          </p:cNvPicPr>
          <p:nvPr>
            <p:ph sz="half" idx="1"/>
          </p:nvPr>
        </p:nvPicPr>
        <p:blipFill>
          <a:blip r:embed="rId3"/>
          <a:stretch>
            <a:fillRect/>
          </a:stretch>
        </p:blipFill>
        <p:spPr>
          <a:xfrm>
            <a:off x="838200" y="1398909"/>
            <a:ext cx="7030289" cy="2460934"/>
          </a:xfrm>
          <a:prstGeom prst="rect">
            <a:avLst/>
          </a:prstGeom>
          <a:effectLst>
            <a:outerShdw blurRad="50800" dist="38100" dir="2700000" algn="tl" rotWithShape="0">
              <a:prstClr val="black">
                <a:alpha val="40000"/>
              </a:prstClr>
            </a:outerShdw>
          </a:effectLst>
        </p:spPr>
      </p:pic>
      <p:pic>
        <p:nvPicPr>
          <p:cNvPr id="19" name="Content Placeholder 18">
            <a:extLst>
              <a:ext uri="{FF2B5EF4-FFF2-40B4-BE49-F238E27FC236}">
                <a16:creationId xmlns:a16="http://schemas.microsoft.com/office/drawing/2014/main" id="{FAEC671F-1F24-443D-8F79-A3459DED5F0E}"/>
              </a:ext>
            </a:extLst>
          </p:cNvPr>
          <p:cNvPicPr>
            <a:picLocks noGrp="1" noChangeAspect="1"/>
          </p:cNvPicPr>
          <p:nvPr>
            <p:ph sz="half" idx="2"/>
          </p:nvPr>
        </p:nvPicPr>
        <p:blipFill>
          <a:blip r:embed="rId4"/>
          <a:stretch>
            <a:fillRect/>
          </a:stretch>
        </p:blipFill>
        <p:spPr>
          <a:xfrm>
            <a:off x="4335666" y="3995423"/>
            <a:ext cx="7065646" cy="26205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09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60BAFB-DB9F-491C-8BCB-C34845C416B2}"/>
              </a:ext>
            </a:extLst>
          </p:cNvPr>
          <p:cNvSpPr>
            <a:spLocks noGrp="1"/>
          </p:cNvSpPr>
          <p:nvPr>
            <p:ph type="title"/>
          </p:nvPr>
        </p:nvSpPr>
        <p:spPr/>
        <p:txBody>
          <a:bodyPr/>
          <a:lstStyle/>
          <a:p>
            <a:r>
              <a:rPr lang="en-US" b="1" dirty="0"/>
              <a:t>Pediatric Tools and Resources - Examples</a:t>
            </a:r>
          </a:p>
        </p:txBody>
      </p:sp>
      <p:pic>
        <p:nvPicPr>
          <p:cNvPr id="9" name="Content Placeholder 8">
            <a:extLst>
              <a:ext uri="{FF2B5EF4-FFF2-40B4-BE49-F238E27FC236}">
                <a16:creationId xmlns:a16="http://schemas.microsoft.com/office/drawing/2014/main" id="{8554F343-8E9B-4A76-824D-85BDFB047E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043" y="2004587"/>
            <a:ext cx="5113957" cy="1995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E172176A-4271-4CAA-B926-F23FC1CD3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339" y="3629283"/>
            <a:ext cx="5548912" cy="2587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05611CFC-B27E-476E-907D-7A8497D08F3F}"/>
              </a:ext>
            </a:extLst>
          </p:cNvPr>
          <p:cNvPicPr>
            <a:picLocks noChangeAspect="1"/>
          </p:cNvPicPr>
          <p:nvPr/>
        </p:nvPicPr>
        <p:blipFill>
          <a:blip r:embed="rId4"/>
          <a:stretch>
            <a:fillRect/>
          </a:stretch>
        </p:blipFill>
        <p:spPr>
          <a:xfrm>
            <a:off x="909639" y="1506624"/>
            <a:ext cx="5186362" cy="354090"/>
          </a:xfrm>
          <a:prstGeom prst="rect">
            <a:avLst/>
          </a:prstGeom>
        </p:spPr>
      </p:pic>
      <p:pic>
        <p:nvPicPr>
          <p:cNvPr id="5" name="Picture 4">
            <a:extLst>
              <a:ext uri="{FF2B5EF4-FFF2-40B4-BE49-F238E27FC236}">
                <a16:creationId xmlns:a16="http://schemas.microsoft.com/office/drawing/2014/main" id="{DC6BBD45-4AEB-4EDE-91B5-DDFFA23181E8}"/>
              </a:ext>
            </a:extLst>
          </p:cNvPr>
          <p:cNvPicPr>
            <a:picLocks noChangeAspect="1"/>
          </p:cNvPicPr>
          <p:nvPr/>
        </p:nvPicPr>
        <p:blipFill>
          <a:blip r:embed="rId5"/>
          <a:stretch>
            <a:fillRect/>
          </a:stretch>
        </p:blipFill>
        <p:spPr>
          <a:xfrm>
            <a:off x="6266850" y="3058134"/>
            <a:ext cx="5725125" cy="370937"/>
          </a:xfrm>
          <a:prstGeom prst="rect">
            <a:avLst/>
          </a:prstGeom>
        </p:spPr>
      </p:pic>
    </p:spTree>
    <p:extLst>
      <p:ext uri="{BB962C8B-B14F-4D97-AF65-F5344CB8AC3E}">
        <p14:creationId xmlns:p14="http://schemas.microsoft.com/office/powerpoint/2010/main" val="3282879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C986A1-AEF2-44E7-AE51-FB0E449E7FCB}"/>
              </a:ext>
            </a:extLst>
          </p:cNvPr>
          <p:cNvSpPr>
            <a:spLocks noGrp="1"/>
          </p:cNvSpPr>
          <p:nvPr>
            <p:ph type="title"/>
          </p:nvPr>
        </p:nvSpPr>
        <p:spPr>
          <a:xfrm>
            <a:off x="838200" y="365125"/>
            <a:ext cx="10515600" cy="1325563"/>
          </a:xfrm>
        </p:spPr>
        <p:txBody>
          <a:bodyPr/>
          <a:lstStyle/>
          <a:p>
            <a:r>
              <a:rPr lang="en-US" b="1" dirty="0"/>
              <a:t>Systematic Review of Research Evidence</a:t>
            </a:r>
          </a:p>
        </p:txBody>
      </p:sp>
      <p:sp>
        <p:nvSpPr>
          <p:cNvPr id="6" name="Content Placeholder 5">
            <a:extLst>
              <a:ext uri="{FF2B5EF4-FFF2-40B4-BE49-F238E27FC236}">
                <a16:creationId xmlns:a16="http://schemas.microsoft.com/office/drawing/2014/main" id="{8A6E6BE5-82CA-49A0-A732-C6EF06915B4A}"/>
              </a:ext>
            </a:extLst>
          </p:cNvPr>
          <p:cNvSpPr>
            <a:spLocks noGrp="1"/>
          </p:cNvSpPr>
          <p:nvPr>
            <p:ph sz="half" idx="1"/>
          </p:nvPr>
        </p:nvSpPr>
        <p:spPr>
          <a:xfrm>
            <a:off x="838200" y="1825624"/>
            <a:ext cx="5372100" cy="4667251"/>
          </a:xfrm>
        </p:spPr>
        <p:txBody>
          <a:bodyPr>
            <a:noAutofit/>
          </a:bodyPr>
          <a:lstStyle/>
          <a:p>
            <a:pPr>
              <a:defRPr/>
            </a:pPr>
            <a:r>
              <a:rPr lang="en-US" sz="2400" dirty="0"/>
              <a:t>Conducted by Rand Evidence-based Practice Center with Technical Expert Panel (TEP)</a:t>
            </a:r>
          </a:p>
          <a:p>
            <a:pPr>
              <a:defRPr/>
            </a:pPr>
            <a:r>
              <a:rPr lang="en-US" sz="2400" dirty="0"/>
              <a:t>Complete findings published: </a:t>
            </a:r>
            <a:r>
              <a:rPr lang="en-US" sz="2400" i="1" dirty="0"/>
              <a:t>Journal of Pain and Symptom Management</a:t>
            </a:r>
            <a:endParaRPr lang="en-US" sz="2400" dirty="0"/>
          </a:p>
          <a:p>
            <a:pPr lvl="1">
              <a:defRPr/>
            </a:pPr>
            <a:r>
              <a:rPr lang="en-US" sz="2000" dirty="0">
                <a:hlinkClick r:id="rId3"/>
              </a:rPr>
              <a:t>https://www.jpsmjournal.com/article/S0885-3924(18)30468-8/fulltext</a:t>
            </a:r>
            <a:r>
              <a:rPr lang="en-US" sz="2000" dirty="0"/>
              <a:t> </a:t>
            </a:r>
            <a:endParaRPr lang="en-US" sz="2000" dirty="0">
              <a:highlight>
                <a:srgbClr val="FFFF00"/>
              </a:highlight>
            </a:endParaRPr>
          </a:p>
          <a:p>
            <a:pPr>
              <a:defRPr/>
            </a:pPr>
            <a:r>
              <a:rPr lang="en-US" sz="2400" dirty="0"/>
              <a:t>Funded by:</a:t>
            </a:r>
          </a:p>
          <a:p>
            <a:pPr lvl="1">
              <a:defRPr/>
            </a:pPr>
            <a:r>
              <a:rPr lang="en-US" sz="2000" dirty="0"/>
              <a:t>Gordon and Betty Moore Foundation</a:t>
            </a:r>
          </a:p>
          <a:p>
            <a:pPr lvl="1">
              <a:defRPr/>
            </a:pPr>
            <a:r>
              <a:rPr lang="en-US" sz="2000" dirty="0"/>
              <a:t>Gary and Mary West Foundation</a:t>
            </a:r>
          </a:p>
          <a:p>
            <a:pPr lvl="1">
              <a:defRPr/>
            </a:pPr>
            <a:r>
              <a:rPr lang="en-US" sz="2000" dirty="0"/>
              <a:t>The John A. Hartford Foundation</a:t>
            </a:r>
          </a:p>
          <a:p>
            <a:pPr lvl="1">
              <a:defRPr/>
            </a:pPr>
            <a:r>
              <a:rPr lang="en-US" sz="2000" dirty="0" err="1"/>
              <a:t>Stupski</a:t>
            </a:r>
            <a:r>
              <a:rPr lang="en-US" sz="2000" dirty="0"/>
              <a:t> Foundation</a:t>
            </a:r>
          </a:p>
        </p:txBody>
      </p:sp>
      <p:pic>
        <p:nvPicPr>
          <p:cNvPr id="3" name="Content Placeholder 2">
            <a:extLst>
              <a:ext uri="{FF2B5EF4-FFF2-40B4-BE49-F238E27FC236}">
                <a16:creationId xmlns:a16="http://schemas.microsoft.com/office/drawing/2014/main" id="{661A81B2-5B52-47E8-BB5F-7223FE2BFA63}"/>
              </a:ext>
            </a:extLst>
          </p:cNvPr>
          <p:cNvPicPr>
            <a:picLocks noGrp="1" noChangeAspect="1"/>
          </p:cNvPicPr>
          <p:nvPr>
            <p:ph sz="half" idx="2"/>
          </p:nvPr>
        </p:nvPicPr>
        <p:blipFill>
          <a:blip r:embed="rId4"/>
          <a:stretch>
            <a:fillRect/>
          </a:stretch>
        </p:blipFill>
        <p:spPr>
          <a:xfrm>
            <a:off x="6372356" y="1509436"/>
            <a:ext cx="5019992" cy="4983439"/>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78585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8DB3EA-7A12-4F54-9726-DD6F0D93B9C0}"/>
              </a:ext>
            </a:extLst>
          </p:cNvPr>
          <p:cNvSpPr>
            <a:spLocks noGrp="1"/>
          </p:cNvSpPr>
          <p:nvPr>
            <p:ph type="title"/>
          </p:nvPr>
        </p:nvSpPr>
        <p:spPr/>
        <p:txBody>
          <a:bodyPr>
            <a:normAutofit/>
          </a:bodyPr>
          <a:lstStyle/>
          <a:p>
            <a:br>
              <a:rPr lang="en-US" dirty="0"/>
            </a:br>
            <a:r>
              <a:rPr lang="en-US" sz="4400" b="1" dirty="0"/>
              <a:t>Pediatric Practice Examples</a:t>
            </a:r>
          </a:p>
        </p:txBody>
      </p:sp>
      <p:sp>
        <p:nvSpPr>
          <p:cNvPr id="2" name="Text Placeholder 1">
            <a:extLst>
              <a:ext uri="{FF2B5EF4-FFF2-40B4-BE49-F238E27FC236}">
                <a16:creationId xmlns:a16="http://schemas.microsoft.com/office/drawing/2014/main" id="{4C742D4F-EC1B-4E92-ADD2-75D28132F12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5463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219B4-3D48-469F-9BA6-02231F654C23}"/>
              </a:ext>
            </a:extLst>
          </p:cNvPr>
          <p:cNvSpPr>
            <a:spLocks noGrp="1"/>
          </p:cNvSpPr>
          <p:nvPr>
            <p:ph type="title"/>
          </p:nvPr>
        </p:nvSpPr>
        <p:spPr>
          <a:xfrm>
            <a:off x="838200" y="365125"/>
            <a:ext cx="10515600" cy="1325563"/>
          </a:xfrm>
        </p:spPr>
        <p:txBody>
          <a:bodyPr/>
          <a:lstStyle/>
          <a:p>
            <a:r>
              <a:rPr lang="en-US" b="1" dirty="0"/>
              <a:t>Practice Example: Community Hospital</a:t>
            </a:r>
          </a:p>
        </p:txBody>
      </p:sp>
      <p:sp>
        <p:nvSpPr>
          <p:cNvPr id="5" name="Content Placeholder 4">
            <a:extLst>
              <a:ext uri="{FF2B5EF4-FFF2-40B4-BE49-F238E27FC236}">
                <a16:creationId xmlns:a16="http://schemas.microsoft.com/office/drawing/2014/main" id="{AB104E82-F70D-46B9-B644-22228A7C010C}"/>
              </a:ext>
            </a:extLst>
          </p:cNvPr>
          <p:cNvSpPr>
            <a:spLocks noGrp="1"/>
          </p:cNvSpPr>
          <p:nvPr>
            <p:ph sz="half" idx="1"/>
          </p:nvPr>
        </p:nvSpPr>
        <p:spPr>
          <a:xfrm>
            <a:off x="923260" y="1639555"/>
            <a:ext cx="5950690" cy="4351338"/>
          </a:xfrm>
        </p:spPr>
        <p:txBody>
          <a:bodyPr>
            <a:noAutofit/>
          </a:bodyPr>
          <a:lstStyle/>
          <a:p>
            <a:pPr>
              <a:lnSpc>
                <a:spcPct val="100000"/>
              </a:lnSpc>
            </a:pPr>
            <a:r>
              <a:rPr lang="en-US" sz="2200" dirty="0"/>
              <a:t>Staff at a community hospital identify a trend re: after hours and weekend utilization of the ED with seriously ill children following a hospitalization </a:t>
            </a:r>
          </a:p>
          <a:p>
            <a:pPr>
              <a:lnSpc>
                <a:spcPct val="100000"/>
              </a:lnSpc>
            </a:pPr>
            <a:r>
              <a:rPr lang="en-US" sz="2200" dirty="0"/>
              <a:t>Local hospice has a large home-based pediatric palliative and hospice program, with just one board-certified hospice and palliative medicine pediatrician. </a:t>
            </a:r>
          </a:p>
          <a:p>
            <a:pPr>
              <a:lnSpc>
                <a:spcPct val="100000"/>
              </a:lnSpc>
            </a:pPr>
            <a:r>
              <a:rPr lang="en-US" sz="2200" dirty="0"/>
              <a:t>Hospital’s pediatric service partners with a large                                                  community pediatric practice and the hospice                                                            pediatric physician, to implement a collaborative QI initiative. </a:t>
            </a:r>
          </a:p>
        </p:txBody>
      </p:sp>
      <p:pic>
        <p:nvPicPr>
          <p:cNvPr id="9" name="Content Placeholder 8">
            <a:extLst>
              <a:ext uri="{FF2B5EF4-FFF2-40B4-BE49-F238E27FC236}">
                <a16:creationId xmlns:a16="http://schemas.microsoft.com/office/drawing/2014/main" id="{B815E014-6364-464C-B2B4-330D6EE2287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22806" y="1741687"/>
            <a:ext cx="4180648" cy="4180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4198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5E8EFD-1871-44DD-991A-C07F28D46660}"/>
              </a:ext>
            </a:extLst>
          </p:cNvPr>
          <p:cNvSpPr>
            <a:spLocks noGrp="1"/>
          </p:cNvSpPr>
          <p:nvPr>
            <p:ph type="title"/>
          </p:nvPr>
        </p:nvSpPr>
        <p:spPr/>
        <p:txBody>
          <a:bodyPr/>
          <a:lstStyle/>
          <a:p>
            <a:r>
              <a:rPr lang="en-US" b="1" dirty="0"/>
              <a:t>Practice Example: Children’s Hospital</a:t>
            </a:r>
            <a:endParaRPr lang="en-US" dirty="0"/>
          </a:p>
        </p:txBody>
      </p:sp>
      <p:pic>
        <p:nvPicPr>
          <p:cNvPr id="2" name="Content Placeholder 1">
            <a:extLst>
              <a:ext uri="{FF2B5EF4-FFF2-40B4-BE49-F238E27FC236}">
                <a16:creationId xmlns:a16="http://schemas.microsoft.com/office/drawing/2014/main" id="{C104E79A-344F-4CE1-B44A-955A60C6281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0154" y="1654290"/>
            <a:ext cx="4086210" cy="4077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67E5AAC2-1295-4597-8253-23EBBC12BC06}"/>
              </a:ext>
            </a:extLst>
          </p:cNvPr>
          <p:cNvSpPr>
            <a:spLocks noGrp="1"/>
          </p:cNvSpPr>
          <p:nvPr>
            <p:ph sz="half" idx="2"/>
          </p:nvPr>
        </p:nvSpPr>
        <p:spPr>
          <a:xfrm>
            <a:off x="5815013" y="1597140"/>
            <a:ext cx="5410200" cy="4351338"/>
          </a:xfrm>
        </p:spPr>
        <p:txBody>
          <a:bodyPr>
            <a:normAutofit fontScale="85000" lnSpcReduction="20000"/>
          </a:bodyPr>
          <a:lstStyle/>
          <a:p>
            <a:pPr>
              <a:lnSpc>
                <a:spcPct val="120000"/>
              </a:lnSpc>
            </a:pPr>
            <a:r>
              <a:rPr lang="en-US" sz="2600" dirty="0"/>
              <a:t>Pediatric palliative care team developed a collaborative practice with the pediatric oncology program.</a:t>
            </a:r>
          </a:p>
          <a:p>
            <a:pPr>
              <a:lnSpc>
                <a:spcPct val="120000"/>
              </a:lnSpc>
            </a:pPr>
            <a:r>
              <a:rPr lang="en-US" sz="2600" dirty="0"/>
              <a:t>Young girl with newly diagnosed metastatic cancers developed severe anxiety.</a:t>
            </a:r>
          </a:p>
          <a:p>
            <a:pPr>
              <a:lnSpc>
                <a:spcPct val="120000"/>
              </a:lnSpc>
            </a:pPr>
            <a:r>
              <a:rPr lang="en-US" sz="2600" dirty="0"/>
              <a:t>Team collaborated with child life specialists and pediatric clinical psychologist and used a combination of play, art and relaxation therapies along with medication.</a:t>
            </a:r>
          </a:p>
          <a:p>
            <a:pPr>
              <a:lnSpc>
                <a:spcPct val="120000"/>
              </a:lnSpc>
            </a:pPr>
            <a:r>
              <a:rPr lang="en-US" sz="2600" dirty="0"/>
              <a:t>Co-therapy sessions were facilitated to help child process feelings as disease advanced</a:t>
            </a:r>
          </a:p>
          <a:p>
            <a:endParaRPr lang="en-US" dirty="0"/>
          </a:p>
        </p:txBody>
      </p:sp>
    </p:spTree>
    <p:extLst>
      <p:ext uri="{BB962C8B-B14F-4D97-AF65-F5344CB8AC3E}">
        <p14:creationId xmlns:p14="http://schemas.microsoft.com/office/powerpoint/2010/main" val="4241799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16C1-9A57-43AC-BE73-C7D66BB26438}"/>
              </a:ext>
            </a:extLst>
          </p:cNvPr>
          <p:cNvSpPr>
            <a:spLocks noGrp="1"/>
          </p:cNvSpPr>
          <p:nvPr>
            <p:ph type="title"/>
          </p:nvPr>
        </p:nvSpPr>
        <p:spPr/>
        <p:txBody>
          <a:bodyPr/>
          <a:lstStyle/>
          <a:p>
            <a:r>
              <a:rPr lang="en-US" b="1" dirty="0"/>
              <a:t>Practice Example: Community Pediatric Palliative Care Team</a:t>
            </a:r>
            <a:endParaRPr lang="en-US" dirty="0"/>
          </a:p>
        </p:txBody>
      </p:sp>
      <p:pic>
        <p:nvPicPr>
          <p:cNvPr id="4" name="Content Placeholder 3">
            <a:extLst>
              <a:ext uri="{FF2B5EF4-FFF2-40B4-BE49-F238E27FC236}">
                <a16:creationId xmlns:a16="http://schemas.microsoft.com/office/drawing/2014/main" id="{1E08E964-0C52-4803-A01E-FE01F909FA5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30182" y="2101576"/>
            <a:ext cx="4950038" cy="3255202"/>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B54C4A83-1E5D-42C0-B5BF-DFAE685610A6}"/>
              </a:ext>
            </a:extLst>
          </p:cNvPr>
          <p:cNvSpPr>
            <a:spLocks noGrp="1"/>
          </p:cNvSpPr>
          <p:nvPr>
            <p:ph sz="half" idx="2"/>
          </p:nvPr>
        </p:nvSpPr>
        <p:spPr>
          <a:xfrm>
            <a:off x="6172201" y="1349375"/>
            <a:ext cx="5638800" cy="4351338"/>
          </a:xfrm>
        </p:spPr>
        <p:txBody>
          <a:bodyPr>
            <a:noAutofit/>
          </a:bodyPr>
          <a:lstStyle/>
          <a:p>
            <a:r>
              <a:rPr lang="en-US" sz="2200" dirty="0"/>
              <a:t>A community pediatric palliative care team routinely assesses parental and child/adolescent preferences regarding goals of care. </a:t>
            </a:r>
          </a:p>
          <a:p>
            <a:r>
              <a:rPr lang="en-US" sz="2200" dirty="0"/>
              <a:t>A teen with advanced cancer disclosed to the team that he no longer wanted chemotherapy and was ready to die, but he did not want to disappoint or anger his parents. </a:t>
            </a:r>
          </a:p>
          <a:p>
            <a:r>
              <a:rPr lang="en-US" sz="2200" dirty="0"/>
              <a:t>The palliative team drew upon the expertise of their child life specialist, the teen’s oncology team at the hospital, along with the hospital’s pediatric ethics committee to facilitate a new plan that honored all family members’ needs.</a:t>
            </a:r>
          </a:p>
        </p:txBody>
      </p:sp>
    </p:spTree>
    <p:extLst>
      <p:ext uri="{BB962C8B-B14F-4D97-AF65-F5344CB8AC3E}">
        <p14:creationId xmlns:p14="http://schemas.microsoft.com/office/powerpoint/2010/main" val="2410902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6478-8B40-4D71-83E2-8590A2426C39}"/>
              </a:ext>
            </a:extLst>
          </p:cNvPr>
          <p:cNvSpPr>
            <a:spLocks noGrp="1"/>
          </p:cNvSpPr>
          <p:nvPr>
            <p:ph type="title"/>
          </p:nvPr>
        </p:nvSpPr>
        <p:spPr/>
        <p:txBody>
          <a:bodyPr>
            <a:normAutofit/>
          </a:bodyPr>
          <a:lstStyle/>
          <a:p>
            <a:r>
              <a:rPr lang="en-US" sz="4400" b="1" dirty="0"/>
              <a:t>Next Steps</a:t>
            </a:r>
          </a:p>
        </p:txBody>
      </p:sp>
      <p:sp>
        <p:nvSpPr>
          <p:cNvPr id="4" name="Text Placeholder 3">
            <a:extLst>
              <a:ext uri="{FF2B5EF4-FFF2-40B4-BE49-F238E27FC236}">
                <a16:creationId xmlns:a16="http://schemas.microsoft.com/office/drawing/2014/main" id="{3429E89D-B7DF-487E-B735-8298FC2B70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0697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EEFA-2539-4D1F-84A5-C209A142A8BD}"/>
              </a:ext>
            </a:extLst>
          </p:cNvPr>
          <p:cNvSpPr>
            <a:spLocks noGrp="1"/>
          </p:cNvSpPr>
          <p:nvPr>
            <p:ph type="title"/>
          </p:nvPr>
        </p:nvSpPr>
        <p:spPr/>
        <p:txBody>
          <a:bodyPr/>
          <a:lstStyle/>
          <a:p>
            <a:r>
              <a:rPr lang="en-US" b="1" dirty="0"/>
              <a:t>Read the Guidelines</a:t>
            </a:r>
          </a:p>
        </p:txBody>
      </p:sp>
      <p:pic>
        <p:nvPicPr>
          <p:cNvPr id="4" name="Content Placeholder 3">
            <a:extLst>
              <a:ext uri="{FF2B5EF4-FFF2-40B4-BE49-F238E27FC236}">
                <a16:creationId xmlns:a16="http://schemas.microsoft.com/office/drawing/2014/main" id="{9DEBE31C-1089-421E-B71A-DD23C25BA82F}"/>
              </a:ext>
            </a:extLst>
          </p:cNvPr>
          <p:cNvPicPr>
            <a:picLocks noGrp="1" noChangeAspect="1"/>
          </p:cNvPicPr>
          <p:nvPr>
            <p:ph sz="half" idx="1"/>
          </p:nvPr>
        </p:nvPicPr>
        <p:blipFill>
          <a:blip r:embed="rId3"/>
          <a:stretch>
            <a:fillRect/>
          </a:stretch>
        </p:blipFill>
        <p:spPr>
          <a:xfrm>
            <a:off x="1174898" y="1785611"/>
            <a:ext cx="3258708" cy="4146343"/>
          </a:xfrm>
          <a:prstGeom prst="rect">
            <a:avLst/>
          </a:prstGeom>
          <a:effectLst>
            <a:outerShdw blurRad="50800" dist="38100" dir="2700000" algn="tl" rotWithShape="0">
              <a:prstClr val="black">
                <a:alpha val="40000"/>
              </a:prstClr>
            </a:outerShdw>
          </a:effectLst>
        </p:spPr>
      </p:pic>
      <p:sp>
        <p:nvSpPr>
          <p:cNvPr id="5" name="Content Placeholder 4">
            <a:extLst>
              <a:ext uri="{FF2B5EF4-FFF2-40B4-BE49-F238E27FC236}">
                <a16:creationId xmlns:a16="http://schemas.microsoft.com/office/drawing/2014/main" id="{8B5A97EB-1436-4207-8AEA-DE8DC20FA0AC}"/>
              </a:ext>
            </a:extLst>
          </p:cNvPr>
          <p:cNvSpPr>
            <a:spLocks noGrp="1"/>
          </p:cNvSpPr>
          <p:nvPr>
            <p:ph sz="half" idx="2"/>
          </p:nvPr>
        </p:nvSpPr>
        <p:spPr>
          <a:xfrm>
            <a:off x="4949072" y="1734271"/>
            <a:ext cx="6404728" cy="4175585"/>
          </a:xfrm>
        </p:spPr>
        <p:txBody>
          <a:bodyPr>
            <a:noAutofit/>
          </a:bodyPr>
          <a:lstStyle/>
          <a:p>
            <a:pPr marL="0" indent="0" algn="ctr">
              <a:lnSpc>
                <a:spcPct val="100000"/>
              </a:lnSpc>
              <a:spcBef>
                <a:spcPts val="0"/>
              </a:spcBef>
              <a:spcAft>
                <a:spcPts val="600"/>
              </a:spcAft>
              <a:buNone/>
            </a:pPr>
            <a:r>
              <a:rPr lang="en-US" dirty="0"/>
              <a:t>Available at:</a:t>
            </a:r>
          </a:p>
          <a:p>
            <a:pPr marL="0" indent="0" algn="ctr">
              <a:lnSpc>
                <a:spcPct val="100000"/>
              </a:lnSpc>
              <a:spcBef>
                <a:spcPts val="0"/>
              </a:spcBef>
              <a:spcAft>
                <a:spcPts val="600"/>
              </a:spcAft>
              <a:buNone/>
            </a:pPr>
            <a:r>
              <a:rPr lang="en-US" dirty="0">
                <a:hlinkClick r:id="rId4"/>
              </a:rPr>
              <a:t>www.nationalcoalitionhpc.org/ncp</a:t>
            </a:r>
            <a:br>
              <a:rPr lang="en-US" sz="3200" dirty="0"/>
            </a:br>
            <a:endParaRPr lang="en-US" sz="3200" dirty="0"/>
          </a:p>
          <a:p>
            <a:pPr marL="0" indent="0" algn="ctr">
              <a:buNone/>
            </a:pPr>
            <a:endParaRPr lang="en-US" sz="3200" dirty="0"/>
          </a:p>
          <a:p>
            <a:pPr marL="0" indent="0" algn="ctr">
              <a:buNone/>
            </a:pPr>
            <a:endParaRPr lang="en-US" sz="3200" dirty="0"/>
          </a:p>
        </p:txBody>
      </p:sp>
      <p:sp>
        <p:nvSpPr>
          <p:cNvPr id="6" name="Rectangle: Rounded Corners 5">
            <a:extLst>
              <a:ext uri="{FF2B5EF4-FFF2-40B4-BE49-F238E27FC236}">
                <a16:creationId xmlns:a16="http://schemas.microsoft.com/office/drawing/2014/main" id="{F2A2F47D-D903-44BF-80DB-2A58774A0BE6}"/>
              </a:ext>
            </a:extLst>
          </p:cNvPr>
          <p:cNvSpPr/>
          <p:nvPr/>
        </p:nvSpPr>
        <p:spPr>
          <a:xfrm>
            <a:off x="6878187" y="2985090"/>
            <a:ext cx="2546498" cy="52365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PDF</a:t>
            </a:r>
          </a:p>
        </p:txBody>
      </p:sp>
      <p:sp>
        <p:nvSpPr>
          <p:cNvPr id="9" name="Rectangle: Rounded Corners 8">
            <a:extLst>
              <a:ext uri="{FF2B5EF4-FFF2-40B4-BE49-F238E27FC236}">
                <a16:creationId xmlns:a16="http://schemas.microsoft.com/office/drawing/2014/main" id="{98CC3BEA-BB95-4B56-914F-2A26BF81573D}"/>
              </a:ext>
            </a:extLst>
          </p:cNvPr>
          <p:cNvSpPr/>
          <p:nvPr/>
        </p:nvSpPr>
        <p:spPr>
          <a:xfrm>
            <a:off x="6878187" y="3762899"/>
            <a:ext cx="2546498" cy="52365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E-PUB</a:t>
            </a:r>
          </a:p>
        </p:txBody>
      </p:sp>
      <p:sp>
        <p:nvSpPr>
          <p:cNvPr id="10" name="Rectangle: Rounded Corners 9">
            <a:extLst>
              <a:ext uri="{FF2B5EF4-FFF2-40B4-BE49-F238E27FC236}">
                <a16:creationId xmlns:a16="http://schemas.microsoft.com/office/drawing/2014/main" id="{E09C7982-21E3-41DD-AA54-C5CD9079FA4B}"/>
              </a:ext>
            </a:extLst>
          </p:cNvPr>
          <p:cNvSpPr/>
          <p:nvPr/>
        </p:nvSpPr>
        <p:spPr>
          <a:xfrm>
            <a:off x="6878187" y="5320031"/>
            <a:ext cx="2546498" cy="52365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PURCHASE</a:t>
            </a:r>
          </a:p>
        </p:txBody>
      </p:sp>
      <p:sp>
        <p:nvSpPr>
          <p:cNvPr id="12" name="Rectangle: Rounded Corners 11">
            <a:extLst>
              <a:ext uri="{FF2B5EF4-FFF2-40B4-BE49-F238E27FC236}">
                <a16:creationId xmlns:a16="http://schemas.microsoft.com/office/drawing/2014/main" id="{2DD68D39-6F7F-4A77-BAB7-C6EC3833C4D0}"/>
              </a:ext>
            </a:extLst>
          </p:cNvPr>
          <p:cNvSpPr/>
          <p:nvPr/>
        </p:nvSpPr>
        <p:spPr>
          <a:xfrm>
            <a:off x="6878187" y="4541465"/>
            <a:ext cx="2546498" cy="52365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ONLINE</a:t>
            </a:r>
          </a:p>
        </p:txBody>
      </p:sp>
    </p:spTree>
    <p:extLst>
      <p:ext uri="{BB962C8B-B14F-4D97-AF65-F5344CB8AC3E}">
        <p14:creationId xmlns:p14="http://schemas.microsoft.com/office/powerpoint/2010/main" val="2841522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ED35A-B1F8-4464-B8BE-E8EB82147E26}"/>
              </a:ext>
            </a:extLst>
          </p:cNvPr>
          <p:cNvSpPr>
            <a:spLocks noGrp="1"/>
          </p:cNvSpPr>
          <p:nvPr>
            <p:ph type="title"/>
          </p:nvPr>
        </p:nvSpPr>
        <p:spPr/>
        <p:txBody>
          <a:bodyPr/>
          <a:lstStyle/>
          <a:p>
            <a:r>
              <a:rPr lang="en-US" b="1" dirty="0"/>
              <a:t>Key Concepts</a:t>
            </a:r>
          </a:p>
        </p:txBody>
      </p:sp>
      <p:sp>
        <p:nvSpPr>
          <p:cNvPr id="3" name="Content Placeholder 2">
            <a:extLst>
              <a:ext uri="{FF2B5EF4-FFF2-40B4-BE49-F238E27FC236}">
                <a16:creationId xmlns:a16="http://schemas.microsoft.com/office/drawing/2014/main" id="{4E1BFBC9-B409-4A8C-BBC8-64BDE43B5307}"/>
              </a:ext>
            </a:extLst>
          </p:cNvPr>
          <p:cNvSpPr>
            <a:spLocks noGrp="1"/>
          </p:cNvSpPr>
          <p:nvPr>
            <p:ph idx="1"/>
          </p:nvPr>
        </p:nvSpPr>
        <p:spPr>
          <a:xfrm>
            <a:off x="891193" y="1512620"/>
            <a:ext cx="5292791" cy="4809688"/>
          </a:xfrm>
        </p:spPr>
        <p:txBody>
          <a:bodyPr/>
          <a:lstStyle/>
          <a:p>
            <a:pPr>
              <a:spcBef>
                <a:spcPts val="0"/>
              </a:spcBef>
              <a:spcAft>
                <a:spcPts val="600"/>
              </a:spcAft>
            </a:pPr>
            <a:r>
              <a:rPr lang="en-US" dirty="0"/>
              <a:t>Person-and family-centered approach to care </a:t>
            </a:r>
          </a:p>
          <a:p>
            <a:pPr>
              <a:spcBef>
                <a:spcPts val="0"/>
              </a:spcBef>
              <a:spcAft>
                <a:spcPts val="600"/>
              </a:spcAft>
            </a:pPr>
            <a:r>
              <a:rPr lang="en-US" dirty="0"/>
              <a:t>Inclusive of all people living with serious illness, regardless of setting, diagnosis, age or prognosis</a:t>
            </a:r>
          </a:p>
          <a:p>
            <a:pPr>
              <a:spcBef>
                <a:spcPts val="0"/>
              </a:spcBef>
              <a:spcAft>
                <a:spcPts val="600"/>
              </a:spcAft>
            </a:pPr>
            <a:r>
              <a:rPr lang="en-US" dirty="0"/>
              <a:t>A responsibility of all clinicians and disciplines caring for people living with serious illness</a:t>
            </a:r>
          </a:p>
          <a:p>
            <a:endParaRPr lang="en-US" dirty="0"/>
          </a:p>
        </p:txBody>
      </p:sp>
      <p:pic>
        <p:nvPicPr>
          <p:cNvPr id="4" name="Content Placeholder 5">
            <a:extLst>
              <a:ext uri="{FF2B5EF4-FFF2-40B4-BE49-F238E27FC236}">
                <a16:creationId xmlns:a16="http://schemas.microsoft.com/office/drawing/2014/main" id="{C4A522E1-B18C-443C-921A-E15FD2BA5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984" y="1629299"/>
            <a:ext cx="5395376" cy="3599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5581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4E3C62-62B7-417D-98BA-A08502F06847}"/>
              </a:ext>
            </a:extLst>
          </p:cNvPr>
          <p:cNvSpPr>
            <a:spLocks noGrp="1"/>
          </p:cNvSpPr>
          <p:nvPr>
            <p:ph type="title"/>
          </p:nvPr>
        </p:nvSpPr>
        <p:spPr/>
        <p:txBody>
          <a:bodyPr/>
          <a:lstStyle/>
          <a:p>
            <a:r>
              <a:rPr lang="en-US" b="1" dirty="0"/>
              <a:t>Implement the Guidelines</a:t>
            </a:r>
          </a:p>
        </p:txBody>
      </p:sp>
      <p:sp>
        <p:nvSpPr>
          <p:cNvPr id="5" name="Content Placeholder 4">
            <a:extLst>
              <a:ext uri="{FF2B5EF4-FFF2-40B4-BE49-F238E27FC236}">
                <a16:creationId xmlns:a16="http://schemas.microsoft.com/office/drawing/2014/main" id="{28FE2A18-64E1-4E91-8593-3428275B0478}"/>
              </a:ext>
            </a:extLst>
          </p:cNvPr>
          <p:cNvSpPr>
            <a:spLocks noGrp="1"/>
          </p:cNvSpPr>
          <p:nvPr>
            <p:ph idx="1"/>
          </p:nvPr>
        </p:nvSpPr>
        <p:spPr/>
        <p:txBody>
          <a:bodyPr/>
          <a:lstStyle/>
          <a:p>
            <a:pPr marL="514350" indent="-514350">
              <a:spcAft>
                <a:spcPts val="1200"/>
              </a:spcAft>
              <a:buFont typeface="+mj-lt"/>
              <a:buAutoNum type="arabicPeriod"/>
            </a:pPr>
            <a:r>
              <a:rPr lang="en-US" dirty="0"/>
              <a:t>Share the NCP Guidelines with your team and colleagues</a:t>
            </a:r>
          </a:p>
          <a:p>
            <a:pPr marL="514350" indent="-514350">
              <a:spcAft>
                <a:spcPts val="1200"/>
              </a:spcAft>
              <a:buFont typeface="+mj-lt"/>
              <a:buAutoNum type="arabicPeriod"/>
            </a:pPr>
            <a:r>
              <a:rPr lang="en-US" dirty="0"/>
              <a:t>Assess strengths, gaps and opportunities in your practice setting to apply the NCP Guidelines</a:t>
            </a:r>
          </a:p>
          <a:p>
            <a:pPr marL="514350" indent="-514350">
              <a:spcAft>
                <a:spcPts val="1200"/>
              </a:spcAft>
              <a:buFont typeface="+mj-lt"/>
              <a:buAutoNum type="arabicPeriod"/>
            </a:pPr>
            <a:r>
              <a:rPr lang="en-US" dirty="0"/>
              <a:t>Develop a plan to improve care for your patients with serious illness and their families/caregivers</a:t>
            </a:r>
          </a:p>
          <a:p>
            <a:pPr marL="514350" indent="-514350">
              <a:spcAft>
                <a:spcPts val="1200"/>
              </a:spcAft>
              <a:buFont typeface="+mj-lt"/>
              <a:buAutoNum type="arabicPeriod"/>
            </a:pPr>
            <a:r>
              <a:rPr lang="en-US" dirty="0"/>
              <a:t>Begin with easily attainable goals, and plan to grow and scale</a:t>
            </a:r>
          </a:p>
          <a:p>
            <a:pPr marL="514350" indent="-514350">
              <a:spcAft>
                <a:spcPts val="1200"/>
              </a:spcAft>
              <a:buFont typeface="+mj-lt"/>
              <a:buAutoNum type="arabicPeriod"/>
            </a:pPr>
            <a:r>
              <a:rPr lang="en-US" dirty="0"/>
              <a:t>Celebrate achievements</a:t>
            </a:r>
          </a:p>
        </p:txBody>
      </p:sp>
    </p:spTree>
    <p:extLst>
      <p:ext uri="{BB962C8B-B14F-4D97-AF65-F5344CB8AC3E}">
        <p14:creationId xmlns:p14="http://schemas.microsoft.com/office/powerpoint/2010/main" val="3930270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5468E0-A064-4169-A908-3C7837CB6D78}"/>
              </a:ext>
            </a:extLst>
          </p:cNvPr>
          <p:cNvSpPr>
            <a:spLocks noGrp="1"/>
          </p:cNvSpPr>
          <p:nvPr>
            <p:ph type="title"/>
          </p:nvPr>
        </p:nvSpPr>
        <p:spPr/>
        <p:txBody>
          <a:bodyPr/>
          <a:lstStyle/>
          <a:p>
            <a:r>
              <a:rPr lang="en-US" b="1" dirty="0"/>
              <a:t>Communication and Education Resources</a:t>
            </a:r>
          </a:p>
        </p:txBody>
      </p:sp>
      <p:sp>
        <p:nvSpPr>
          <p:cNvPr id="16" name="Text Placeholder 15">
            <a:extLst>
              <a:ext uri="{FF2B5EF4-FFF2-40B4-BE49-F238E27FC236}">
                <a16:creationId xmlns:a16="http://schemas.microsoft.com/office/drawing/2014/main" id="{51880BA7-95E8-4037-9CCC-329481BF20E3}"/>
              </a:ext>
            </a:extLst>
          </p:cNvPr>
          <p:cNvSpPr>
            <a:spLocks noGrp="1"/>
          </p:cNvSpPr>
          <p:nvPr>
            <p:ph type="body" idx="1"/>
          </p:nvPr>
        </p:nvSpPr>
        <p:spPr>
          <a:xfrm>
            <a:off x="839788" y="1681163"/>
            <a:ext cx="10372245" cy="503828"/>
          </a:xfrm>
        </p:spPr>
        <p:txBody>
          <a:bodyPr>
            <a:normAutofit/>
          </a:bodyPr>
          <a:lstStyle/>
          <a:p>
            <a:pPr algn="ctr"/>
            <a:r>
              <a:rPr lang="en-US" dirty="0"/>
              <a:t>Available at </a:t>
            </a:r>
            <a:r>
              <a:rPr lang="en-US" dirty="0">
                <a:hlinkClick r:id="rId3"/>
              </a:rPr>
              <a:t>www.nationalcoalitionhpc.org/ncp</a:t>
            </a:r>
            <a:r>
              <a:rPr lang="en-US" dirty="0"/>
              <a:t> </a:t>
            </a:r>
          </a:p>
        </p:txBody>
      </p:sp>
      <p:sp>
        <p:nvSpPr>
          <p:cNvPr id="5" name="Content Placeholder 4">
            <a:extLst>
              <a:ext uri="{FF2B5EF4-FFF2-40B4-BE49-F238E27FC236}">
                <a16:creationId xmlns:a16="http://schemas.microsoft.com/office/drawing/2014/main" id="{B13F3CD1-7313-49D4-BA10-7D48D5C03752}"/>
              </a:ext>
            </a:extLst>
          </p:cNvPr>
          <p:cNvSpPr>
            <a:spLocks noGrp="1"/>
          </p:cNvSpPr>
          <p:nvPr>
            <p:ph sz="half" idx="2"/>
          </p:nvPr>
        </p:nvSpPr>
        <p:spPr/>
        <p:txBody>
          <a:bodyPr>
            <a:normAutofit fontScale="92500" lnSpcReduction="10000"/>
          </a:bodyPr>
          <a:lstStyle/>
          <a:p>
            <a:r>
              <a:rPr lang="en-US" dirty="0"/>
              <a:t>NCP in the News: published articles</a:t>
            </a:r>
          </a:p>
          <a:p>
            <a:r>
              <a:rPr lang="en-US" dirty="0"/>
              <a:t>Press Release</a:t>
            </a:r>
          </a:p>
          <a:p>
            <a:r>
              <a:rPr lang="en-US" dirty="0"/>
              <a:t>FAQs </a:t>
            </a:r>
          </a:p>
          <a:p>
            <a:r>
              <a:rPr lang="en-US" dirty="0"/>
              <a:t>Blog Post</a:t>
            </a:r>
          </a:p>
          <a:p>
            <a:r>
              <a:rPr lang="en-US" dirty="0"/>
              <a:t>Ready-made PPT w/ speaker notes</a:t>
            </a:r>
          </a:p>
          <a:p>
            <a:r>
              <a:rPr lang="en-US" dirty="0"/>
              <a:t>On-demand webinar and handout</a:t>
            </a:r>
          </a:p>
          <a:p>
            <a:r>
              <a:rPr lang="en-US" dirty="0"/>
              <a:t>NCP Stakeholder Summit Report</a:t>
            </a:r>
          </a:p>
          <a:p>
            <a:r>
              <a:rPr lang="en-US" dirty="0"/>
              <a:t>About and History of the NCP</a:t>
            </a:r>
          </a:p>
          <a:p>
            <a:pPr marL="0" indent="0">
              <a:buNone/>
            </a:pPr>
            <a:endParaRPr lang="en-US" sz="1000" dirty="0"/>
          </a:p>
        </p:txBody>
      </p:sp>
      <p:pic>
        <p:nvPicPr>
          <p:cNvPr id="14" name="Content Placeholder 13" descr="A close up of a logo&#10;&#10;Description automatically generated">
            <a:extLst>
              <a:ext uri="{FF2B5EF4-FFF2-40B4-BE49-F238E27FC236}">
                <a16:creationId xmlns:a16="http://schemas.microsoft.com/office/drawing/2014/main" id="{75FCF1F1-8DC8-481E-B05C-A199F32C6EA1}"/>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636049" y="4033790"/>
            <a:ext cx="3314081" cy="2155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57AA9631-6FB8-42D2-9066-232DAD0507BF}"/>
              </a:ext>
            </a:extLst>
          </p:cNvPr>
          <p:cNvPicPr>
            <a:picLocks noChangeAspect="1"/>
          </p:cNvPicPr>
          <p:nvPr/>
        </p:nvPicPr>
        <p:blipFill>
          <a:blip r:embed="rId5"/>
          <a:stretch>
            <a:fillRect/>
          </a:stretch>
        </p:blipFill>
        <p:spPr>
          <a:xfrm>
            <a:off x="7419961" y="2462134"/>
            <a:ext cx="3746256" cy="1251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8773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E56B-BFB8-493B-A237-35EB6F1DBEC0}"/>
              </a:ext>
            </a:extLst>
          </p:cNvPr>
          <p:cNvSpPr>
            <a:spLocks noGrp="1"/>
          </p:cNvSpPr>
          <p:nvPr>
            <p:ph type="title"/>
          </p:nvPr>
        </p:nvSpPr>
        <p:spPr/>
        <p:txBody>
          <a:bodyPr/>
          <a:lstStyle/>
          <a:p>
            <a:r>
              <a:rPr lang="en-US" b="1" dirty="0"/>
              <a:t>For More Information</a:t>
            </a:r>
          </a:p>
        </p:txBody>
      </p:sp>
      <p:sp>
        <p:nvSpPr>
          <p:cNvPr id="3" name="Content Placeholder 2">
            <a:extLst>
              <a:ext uri="{FF2B5EF4-FFF2-40B4-BE49-F238E27FC236}">
                <a16:creationId xmlns:a16="http://schemas.microsoft.com/office/drawing/2014/main" id="{7AB73703-D7F8-49B4-8E11-88F4491271A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b="1" dirty="0"/>
              <a:t>Visit: </a:t>
            </a:r>
            <a:r>
              <a:rPr lang="en-US" dirty="0"/>
              <a:t>www.nationalcoalitionhpc.org/ncp</a:t>
            </a:r>
          </a:p>
          <a:p>
            <a:pPr marL="0" indent="0" algn="ctr">
              <a:buNone/>
            </a:pPr>
            <a:r>
              <a:rPr lang="en-US" b="1" dirty="0"/>
              <a:t>Follow: </a:t>
            </a:r>
            <a:r>
              <a:rPr lang="en-US" dirty="0"/>
              <a:t>@</a:t>
            </a:r>
            <a:r>
              <a:rPr lang="en-US" dirty="0" err="1"/>
              <a:t>coalitionhpc</a:t>
            </a:r>
            <a:r>
              <a:rPr lang="en-US" dirty="0"/>
              <a:t> (#</a:t>
            </a:r>
            <a:r>
              <a:rPr lang="en-US" dirty="0" err="1"/>
              <a:t>NCPGuidelines</a:t>
            </a:r>
            <a:r>
              <a:rPr lang="en-US" dirty="0"/>
              <a:t>)</a:t>
            </a:r>
          </a:p>
          <a:p>
            <a:pPr marL="0" indent="0" algn="ctr">
              <a:buNone/>
            </a:pPr>
            <a:r>
              <a:rPr lang="en-US" b="1" dirty="0"/>
              <a:t>Contact: </a:t>
            </a:r>
            <a:r>
              <a:rPr lang="en-US" dirty="0"/>
              <a:t>info@nationalcoalitionhpc.org </a:t>
            </a:r>
          </a:p>
        </p:txBody>
      </p:sp>
      <p:pic>
        <p:nvPicPr>
          <p:cNvPr id="5" name="Picture 4">
            <a:extLst>
              <a:ext uri="{FF2B5EF4-FFF2-40B4-BE49-F238E27FC236}">
                <a16:creationId xmlns:a16="http://schemas.microsoft.com/office/drawing/2014/main" id="{D964064A-FB44-48B3-9A5E-2B26988C26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6409" y="1947047"/>
            <a:ext cx="4666099" cy="1481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119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BD88-C9BD-43E3-8B15-1111DCE544D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t>Serious Illness </a:t>
            </a:r>
          </a:p>
        </p:txBody>
      </p:sp>
      <p:pic>
        <p:nvPicPr>
          <p:cNvPr id="6" name="Content Placeholder 5">
            <a:extLst>
              <a:ext uri="{FF2B5EF4-FFF2-40B4-BE49-F238E27FC236}">
                <a16:creationId xmlns:a16="http://schemas.microsoft.com/office/drawing/2014/main" id="{4F0D55C8-500B-443E-8795-B96B82A1242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50382" y="1887006"/>
            <a:ext cx="4625984" cy="3083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7BDA22EC-7FA6-47AB-9A5B-93F065F2AACF}"/>
              </a:ext>
            </a:extLst>
          </p:cNvPr>
          <p:cNvSpPr>
            <a:spLocks noGrp="1"/>
          </p:cNvSpPr>
          <p:nvPr>
            <p:ph sz="half" idx="1"/>
          </p:nvPr>
        </p:nvSpPr>
        <p:spPr>
          <a:xfrm>
            <a:off x="925032" y="1690688"/>
            <a:ext cx="5739719" cy="4351338"/>
          </a:xfrm>
        </p:spPr>
        <p:txBody>
          <a:bodyPr vert="horz" lIns="91440" tIns="45720" rIns="91440" bIns="45720" rtlCol="0">
            <a:normAutofit/>
          </a:bodyPr>
          <a:lstStyle/>
          <a:p>
            <a:pPr marL="0" indent="0">
              <a:lnSpc>
                <a:spcPct val="120000"/>
              </a:lnSpc>
              <a:spcBef>
                <a:spcPts val="0"/>
              </a:spcBef>
              <a:spcAft>
                <a:spcPts val="600"/>
              </a:spcAft>
              <a:buNone/>
            </a:pPr>
            <a:r>
              <a:rPr lang="en-US" dirty="0"/>
              <a:t>A health condition that carries a high risk of mortality </a:t>
            </a:r>
            <a:r>
              <a:rPr lang="en-US" u="sng" dirty="0"/>
              <a:t>and</a:t>
            </a:r>
            <a:r>
              <a:rPr lang="en-US" dirty="0"/>
              <a:t> either negatively impacts a person’s daily function </a:t>
            </a:r>
            <a:r>
              <a:rPr lang="en-US" u="sng" dirty="0"/>
              <a:t>or</a:t>
            </a:r>
            <a:r>
              <a:rPr lang="en-US" dirty="0"/>
              <a:t> quality of life </a:t>
            </a:r>
            <a:r>
              <a:rPr lang="en-US" u="sng" dirty="0"/>
              <a:t>or</a:t>
            </a:r>
            <a:r>
              <a:rPr lang="en-US" dirty="0"/>
              <a:t> excessively strains their caregiver.*</a:t>
            </a:r>
            <a:endParaRPr lang="en-US" sz="3000" dirty="0"/>
          </a:p>
          <a:p>
            <a:pPr marL="0" indent="0">
              <a:lnSpc>
                <a:spcPct val="120000"/>
              </a:lnSpc>
              <a:buNone/>
            </a:pPr>
            <a:r>
              <a:rPr lang="en-US" sz="1500" dirty="0"/>
              <a:t>*Kelley, AS, </a:t>
            </a:r>
            <a:r>
              <a:rPr lang="en-US" sz="1500" dirty="0" err="1"/>
              <a:t>Bollens</a:t>
            </a:r>
            <a:r>
              <a:rPr lang="en-US" sz="1500" dirty="0"/>
              <a:t>-Lund, E. Identifying the population with serious illness: the “denominator” challenge. Journal of Palliative Medicine. Volume: 21 Issue S2: March 1, 2018.</a:t>
            </a:r>
          </a:p>
          <a:p>
            <a:endParaRPr lang="en-US" sz="2400" dirty="0"/>
          </a:p>
        </p:txBody>
      </p:sp>
    </p:spTree>
    <p:extLst>
      <p:ext uri="{BB962C8B-B14F-4D97-AF65-F5344CB8AC3E}">
        <p14:creationId xmlns:p14="http://schemas.microsoft.com/office/powerpoint/2010/main" val="116963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FC09-449E-44DC-9F50-10FFDC0B188E}"/>
              </a:ext>
            </a:extLst>
          </p:cNvPr>
          <p:cNvSpPr>
            <a:spLocks noGrp="1"/>
          </p:cNvSpPr>
          <p:nvPr>
            <p:ph type="title"/>
          </p:nvPr>
        </p:nvSpPr>
        <p:spPr/>
        <p:txBody>
          <a:bodyPr/>
          <a:lstStyle/>
          <a:p>
            <a:r>
              <a:rPr lang="en-US" b="1" dirty="0"/>
              <a:t>Community is Person-Centric</a:t>
            </a:r>
          </a:p>
        </p:txBody>
      </p:sp>
      <p:pic>
        <p:nvPicPr>
          <p:cNvPr id="6" name="Content Placeholder 5">
            <a:extLst>
              <a:ext uri="{FF2B5EF4-FFF2-40B4-BE49-F238E27FC236}">
                <a16:creationId xmlns:a16="http://schemas.microsoft.com/office/drawing/2014/main" id="{26D9F42C-41EF-41CE-ACBF-40F462DDBE35}"/>
              </a:ext>
            </a:extLst>
          </p:cNvPr>
          <p:cNvPicPr>
            <a:picLocks noGrp="1" noChangeAspect="1"/>
          </p:cNvPicPr>
          <p:nvPr>
            <p:ph sz="half" idx="1"/>
          </p:nvPr>
        </p:nvPicPr>
        <p:blipFill>
          <a:blip r:embed="rId3"/>
          <a:stretch>
            <a:fillRect/>
          </a:stretch>
        </p:blipFill>
        <p:spPr>
          <a:xfrm>
            <a:off x="0" y="1733108"/>
            <a:ext cx="7170943" cy="4508204"/>
          </a:xfrm>
          <a:prstGeom prst="rect">
            <a:avLst/>
          </a:prstGeom>
        </p:spPr>
      </p:pic>
      <p:sp>
        <p:nvSpPr>
          <p:cNvPr id="5" name="Content Placeholder 4">
            <a:extLst>
              <a:ext uri="{FF2B5EF4-FFF2-40B4-BE49-F238E27FC236}">
                <a16:creationId xmlns:a16="http://schemas.microsoft.com/office/drawing/2014/main" id="{BAA5A16B-FDB0-4FFE-B40E-31C97BA618BB}"/>
              </a:ext>
            </a:extLst>
          </p:cNvPr>
          <p:cNvSpPr>
            <a:spLocks noGrp="1"/>
          </p:cNvSpPr>
          <p:nvPr>
            <p:ph sz="half" idx="2"/>
          </p:nvPr>
        </p:nvSpPr>
        <p:spPr/>
        <p:txBody>
          <a:bodyPr>
            <a:normAutofit/>
          </a:bodyPr>
          <a:lstStyle/>
          <a:p>
            <a:pPr marL="0" indent="0">
              <a:lnSpc>
                <a:spcPct val="110000"/>
              </a:lnSpc>
              <a:buNone/>
              <a:defRPr/>
            </a:pPr>
            <a:r>
              <a:rPr lang="en-US" dirty="0"/>
              <a:t>“Community” is defined: </a:t>
            </a:r>
          </a:p>
          <a:p>
            <a:pPr lvl="1">
              <a:lnSpc>
                <a:spcPct val="110000"/>
              </a:lnSpc>
              <a:defRPr/>
            </a:pPr>
            <a:r>
              <a:rPr lang="en-US" sz="2800" dirty="0"/>
              <a:t>by the person living with serious illness</a:t>
            </a:r>
          </a:p>
          <a:p>
            <a:pPr lvl="1">
              <a:lnSpc>
                <a:spcPct val="110000"/>
              </a:lnSpc>
              <a:defRPr/>
            </a:pPr>
            <a:r>
              <a:rPr lang="en-US" sz="2800" dirty="0"/>
              <a:t>as a lens through which their needs are assessed</a:t>
            </a:r>
          </a:p>
          <a:p>
            <a:pPr marL="0" indent="0">
              <a:lnSpc>
                <a:spcPct val="110000"/>
              </a:lnSpc>
              <a:buNone/>
              <a:defRPr/>
            </a:pPr>
            <a:endParaRPr lang="en-US" dirty="0"/>
          </a:p>
          <a:p>
            <a:pPr marL="0" indent="0" algn="r">
              <a:lnSpc>
                <a:spcPct val="110000"/>
              </a:lnSpc>
              <a:buNone/>
              <a:defRPr/>
            </a:pPr>
            <a:r>
              <a:rPr lang="en-US" sz="2000" dirty="0"/>
              <a:t>- National Consensus Project                       Strategic Directions Summit                              June 2017</a:t>
            </a:r>
          </a:p>
          <a:p>
            <a:pPr marL="457200" lvl="1" indent="0">
              <a:lnSpc>
                <a:spcPct val="110000"/>
              </a:lnSpc>
              <a:buNone/>
              <a:defRPr/>
            </a:pPr>
            <a:endParaRPr lang="en-US" sz="2800" dirty="0"/>
          </a:p>
          <a:p>
            <a:pPr marL="0" indent="0">
              <a:buNone/>
            </a:pPr>
            <a:endParaRPr lang="en-US" dirty="0"/>
          </a:p>
        </p:txBody>
      </p:sp>
    </p:spTree>
    <p:extLst>
      <p:ext uri="{BB962C8B-B14F-4D97-AF65-F5344CB8AC3E}">
        <p14:creationId xmlns:p14="http://schemas.microsoft.com/office/powerpoint/2010/main" val="138368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FDF3F-99A1-49FF-A1EE-E086DF1C2E2D}"/>
              </a:ext>
            </a:extLst>
          </p:cNvPr>
          <p:cNvSpPr>
            <a:spLocks noGrp="1"/>
          </p:cNvSpPr>
          <p:nvPr>
            <p:ph type="title"/>
          </p:nvPr>
        </p:nvSpPr>
        <p:spPr/>
        <p:txBody>
          <a:bodyPr>
            <a:normAutofit/>
          </a:bodyPr>
          <a:lstStyle/>
          <a:p>
            <a:r>
              <a:rPr lang="en-US" sz="4400" b="1" dirty="0"/>
              <a:t>Guidelines Background &amp; Process</a:t>
            </a:r>
          </a:p>
        </p:txBody>
      </p:sp>
      <p:sp>
        <p:nvSpPr>
          <p:cNvPr id="2" name="Text Placeholder 1">
            <a:extLst>
              <a:ext uri="{FF2B5EF4-FFF2-40B4-BE49-F238E27FC236}">
                <a16:creationId xmlns:a16="http://schemas.microsoft.com/office/drawing/2014/main" id="{6FFEA308-09E7-48A9-B466-BCCE974916F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322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3F41CE-3550-4080-906A-C5D4F0E8D1ED}"/>
              </a:ext>
            </a:extLst>
          </p:cNvPr>
          <p:cNvSpPr>
            <a:spLocks noGrp="1"/>
          </p:cNvSpPr>
          <p:nvPr>
            <p:ph type="title"/>
          </p:nvPr>
        </p:nvSpPr>
        <p:spPr>
          <a:xfrm>
            <a:off x="701108" y="479252"/>
            <a:ext cx="11005161" cy="1325563"/>
          </a:xfrm>
        </p:spPr>
        <p:txBody>
          <a:bodyPr>
            <a:noAutofit/>
          </a:bodyPr>
          <a:lstStyle/>
          <a:p>
            <a:r>
              <a:rPr lang="en-US" b="1" dirty="0"/>
              <a:t>Why Clinical Practice Guidelines?</a:t>
            </a:r>
          </a:p>
        </p:txBody>
      </p:sp>
      <p:sp>
        <p:nvSpPr>
          <p:cNvPr id="5" name="Content Placeholder 4">
            <a:extLst>
              <a:ext uri="{FF2B5EF4-FFF2-40B4-BE49-F238E27FC236}">
                <a16:creationId xmlns:a16="http://schemas.microsoft.com/office/drawing/2014/main" id="{52EDCB59-6BEA-4BBA-88E7-A5B7FCBB99BD}"/>
              </a:ext>
            </a:extLst>
          </p:cNvPr>
          <p:cNvSpPr>
            <a:spLocks noGrp="1"/>
          </p:cNvSpPr>
          <p:nvPr>
            <p:ph idx="1"/>
          </p:nvPr>
        </p:nvSpPr>
        <p:spPr>
          <a:xfrm>
            <a:off x="766482" y="1676399"/>
            <a:ext cx="10269071" cy="4535407"/>
          </a:xfrm>
        </p:spPr>
        <p:txBody>
          <a:bodyPr/>
          <a:lstStyle/>
          <a:p>
            <a:pPr>
              <a:spcBef>
                <a:spcPts val="0"/>
              </a:spcBef>
              <a:spcAft>
                <a:spcPts val="1200"/>
              </a:spcAft>
              <a:buFont typeface="Wingdings" panose="05000000000000000000" pitchFamily="2" charset="2"/>
              <a:buChar char="ü"/>
            </a:pPr>
            <a:r>
              <a:rPr lang="en-US" dirty="0"/>
              <a:t>Guidelines improve care and safety for patients and families:</a:t>
            </a:r>
          </a:p>
          <a:p>
            <a:pPr lvl="1">
              <a:spcBef>
                <a:spcPts val="0"/>
              </a:spcBef>
              <a:spcAft>
                <a:spcPts val="1200"/>
              </a:spcAft>
            </a:pPr>
            <a:r>
              <a:rPr lang="en-US" sz="2667" dirty="0"/>
              <a:t>De</a:t>
            </a:r>
            <a:r>
              <a:rPr lang="en-US" dirty="0"/>
              <a:t>fines structures and processes of care</a:t>
            </a:r>
          </a:p>
          <a:p>
            <a:pPr lvl="1">
              <a:spcBef>
                <a:spcPts val="0"/>
              </a:spcBef>
              <a:spcAft>
                <a:spcPts val="1200"/>
              </a:spcAft>
            </a:pPr>
            <a:r>
              <a:rPr lang="en-US" dirty="0"/>
              <a:t>Sets expectations for providers</a:t>
            </a:r>
          </a:p>
          <a:p>
            <a:pPr lvl="1">
              <a:spcBef>
                <a:spcPts val="0"/>
              </a:spcBef>
              <a:spcAft>
                <a:spcPts val="1200"/>
              </a:spcAft>
            </a:pPr>
            <a:r>
              <a:rPr lang="en-US" dirty="0"/>
              <a:t>Guides clinical decision making</a:t>
            </a:r>
          </a:p>
          <a:p>
            <a:pPr lvl="1">
              <a:spcBef>
                <a:spcPts val="0"/>
              </a:spcBef>
              <a:spcAft>
                <a:spcPts val="1200"/>
              </a:spcAft>
            </a:pPr>
            <a:r>
              <a:rPr lang="en-US" dirty="0"/>
              <a:t>Promotes standardization</a:t>
            </a:r>
          </a:p>
          <a:p>
            <a:pPr lvl="1">
              <a:spcBef>
                <a:spcPts val="0"/>
              </a:spcBef>
              <a:spcAft>
                <a:spcPts val="1200"/>
              </a:spcAft>
            </a:pPr>
            <a:r>
              <a:rPr lang="en-US" dirty="0"/>
              <a:t>Creates a foundation for accountability</a:t>
            </a:r>
          </a:p>
          <a:p>
            <a:pPr>
              <a:spcBef>
                <a:spcPts val="0"/>
              </a:spcBef>
              <a:spcAft>
                <a:spcPts val="1200"/>
              </a:spcAft>
              <a:buFont typeface="Wingdings" panose="05000000000000000000" pitchFamily="2" charset="2"/>
              <a:buChar char="ü"/>
            </a:pPr>
            <a:r>
              <a:rPr lang="en-US" dirty="0"/>
              <a:t>Guidelines provide the essential elements for standards, policies and best practices </a:t>
            </a:r>
          </a:p>
          <a:p>
            <a:pPr>
              <a:spcBef>
                <a:spcPts val="0"/>
              </a:spcBef>
              <a:spcAft>
                <a:spcPts val="1200"/>
              </a:spcAft>
            </a:pPr>
            <a:endParaRPr lang="en-US" dirty="0"/>
          </a:p>
          <a:p>
            <a:pPr marL="457189" lvl="1" indent="0">
              <a:spcBef>
                <a:spcPts val="0"/>
              </a:spcBef>
              <a:spcAft>
                <a:spcPts val="1200"/>
              </a:spcAft>
              <a:buNone/>
            </a:pPr>
            <a:endParaRPr lang="en-US" sz="2800" dirty="0"/>
          </a:p>
          <a:p>
            <a:endParaRPr lang="en-US" dirty="0"/>
          </a:p>
        </p:txBody>
      </p:sp>
    </p:spTree>
    <p:extLst>
      <p:ext uri="{BB962C8B-B14F-4D97-AF65-F5344CB8AC3E}">
        <p14:creationId xmlns:p14="http://schemas.microsoft.com/office/powerpoint/2010/main" val="1236750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4998</Words>
  <Application>Microsoft Office PowerPoint</Application>
  <PresentationFormat>Widescreen</PresentationFormat>
  <Paragraphs>348</Paragraphs>
  <Slides>52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Wingdings</vt:lpstr>
      <vt:lpstr>Office Theme</vt:lpstr>
      <vt:lpstr>             Clinical Practice Guidelines for Quality Palliative Care, 4th edition: Pediatric Highlights</vt:lpstr>
      <vt:lpstr>Objectives</vt:lpstr>
      <vt:lpstr>What is Palliative Care?</vt:lpstr>
      <vt:lpstr>Palliative Care Definition</vt:lpstr>
      <vt:lpstr>Key Concepts</vt:lpstr>
      <vt:lpstr>Serious Illness </vt:lpstr>
      <vt:lpstr>Community is Person-Centric</vt:lpstr>
      <vt:lpstr>Guidelines Background &amp; Process</vt:lpstr>
      <vt:lpstr>Why Clinical Practice Guidelines?</vt:lpstr>
      <vt:lpstr>National Consensus Project for Quality Palliative Care (NCP)</vt:lpstr>
      <vt:lpstr>The 4th edition</vt:lpstr>
      <vt:lpstr>  NCP Leadership Organizations</vt:lpstr>
      <vt:lpstr>National Consensus Project Process (2017-18)</vt:lpstr>
      <vt:lpstr>4th Edition: Domains &amp; Content</vt:lpstr>
      <vt:lpstr>Domains of Palliative Care</vt:lpstr>
      <vt:lpstr>Key Themes: the 6 C’s</vt:lpstr>
      <vt:lpstr>Domain 1: Structure and Processes of Care</vt:lpstr>
      <vt:lpstr>Domain 1: Pediatric Highlights</vt:lpstr>
      <vt:lpstr>Domain 2: Physical Aspects of Care</vt:lpstr>
      <vt:lpstr>Domain 2: Pediatric Highlights</vt:lpstr>
      <vt:lpstr>Domain 3: Psychological and Psychiatric      Aspects of Care</vt:lpstr>
      <vt:lpstr>Domain 3: Pediatric Highlights</vt:lpstr>
      <vt:lpstr>Domain 4: Social Aspects of Care</vt:lpstr>
      <vt:lpstr>Domain 4: Pediatric Highlights</vt:lpstr>
      <vt:lpstr>Domain 5: Spiritual, Religious, and Existential Aspects of Care</vt:lpstr>
      <vt:lpstr>Domain 5: Pediatric Highlights</vt:lpstr>
      <vt:lpstr>Domain 6: Cultural Aspects of Care</vt:lpstr>
      <vt:lpstr>Domain 6: Pediatric Highlights</vt:lpstr>
      <vt:lpstr>Domain 7: Care of the Patient Nearing  the End of Life</vt:lpstr>
      <vt:lpstr>Domain 7: Care of the Patient Nearing the End of Life (cont.)</vt:lpstr>
      <vt:lpstr>Domain 7: Pediatric Highlights</vt:lpstr>
      <vt:lpstr>Domain 8: Ethical and Legal Aspects of Care</vt:lpstr>
      <vt:lpstr>Domain 8: Pediatric Perspectives</vt:lpstr>
      <vt:lpstr>Domain 8: Pediatric Perspectives</vt:lpstr>
      <vt:lpstr>Domain 8: Pediatric Perspectives (cont.)</vt:lpstr>
      <vt:lpstr>Domain 8: Pediatric Perspectives (cont.)</vt:lpstr>
      <vt:lpstr>4th edition: Publication</vt:lpstr>
      <vt:lpstr>Anatomy of a Domain: Example 1</vt:lpstr>
      <vt:lpstr>Anatomy of a Domain: Example 2</vt:lpstr>
      <vt:lpstr>Anatomy of a Domain: Example 3</vt:lpstr>
      <vt:lpstr>Additional Content</vt:lpstr>
      <vt:lpstr>Pediatric Tools and Resources - Examples</vt:lpstr>
      <vt:lpstr>Systematic Review of Research Evidence</vt:lpstr>
      <vt:lpstr> Pediatric Practice Examples</vt:lpstr>
      <vt:lpstr>Practice Example: Community Hospital</vt:lpstr>
      <vt:lpstr>Practice Example: Children’s Hospital</vt:lpstr>
      <vt:lpstr>Practice Example: Community Pediatric Palliative Care Team</vt:lpstr>
      <vt:lpstr>Next Steps</vt:lpstr>
      <vt:lpstr>Read the Guidelines</vt:lpstr>
      <vt:lpstr>Implement the Guidelines</vt:lpstr>
      <vt:lpstr>Communication and Education Resources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Practice Guidelines for Quality Palliative Care, 4th edition</dc:title>
  <dc:creator>Gwynn Sullivan</dc:creator>
  <cp:lastModifiedBy>Gwynn Sullivan</cp:lastModifiedBy>
  <cp:revision>23</cp:revision>
  <dcterms:created xsi:type="dcterms:W3CDTF">2019-05-01T20:23:26Z</dcterms:created>
  <dcterms:modified xsi:type="dcterms:W3CDTF">2019-05-17T18:23:56Z</dcterms:modified>
</cp:coreProperties>
</file>